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p:scale>
          <a:sx n="100" d="100"/>
          <a:sy n="100" d="100"/>
        </p:scale>
        <p:origin x="1806" y="-3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9"/>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5"/>
            <a:ext cx="7200900" cy="3090756"/>
          </a:xfrm>
        </p:spPr>
        <p:txBody>
          <a:bodyPr/>
          <a:lstStyle>
            <a:lvl1pPr marL="0" indent="0" algn="ctr">
              <a:buNone/>
              <a:defRPr sz="2520"/>
            </a:lvl1pPr>
            <a:lvl2pPr marL="480048" indent="0" algn="ctr">
              <a:buNone/>
              <a:defRPr sz="2100"/>
            </a:lvl2pPr>
            <a:lvl3pPr marL="960096" indent="0" algn="ctr">
              <a:buNone/>
              <a:defRPr sz="1891"/>
            </a:lvl3pPr>
            <a:lvl4pPr marL="1440144" indent="0" algn="ctr">
              <a:buNone/>
              <a:defRPr sz="1680"/>
            </a:lvl4pPr>
            <a:lvl5pPr marL="1920192" indent="0" algn="ctr">
              <a:buNone/>
              <a:defRPr sz="1680"/>
            </a:lvl5pPr>
            <a:lvl6pPr marL="2400240" indent="0" algn="ctr">
              <a:buNone/>
              <a:defRPr sz="1680"/>
            </a:lvl6pPr>
            <a:lvl7pPr marL="2880288" indent="0" algn="ctr">
              <a:buNone/>
              <a:defRPr sz="1680"/>
            </a:lvl7pPr>
            <a:lvl8pPr marL="3360336" indent="0" algn="ctr">
              <a:buNone/>
              <a:defRPr sz="1680"/>
            </a:lvl8pPr>
            <a:lvl9pPr marL="3840384"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503253-56D1-4D8E-96D5-7320BBF0AF81}" type="datetimeFigureOut">
              <a:rPr lang="en-IE" smtClean="0"/>
              <a:t>27/01/2022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829312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03253-56D1-4D8E-96D5-7320BBF0AF81}" type="datetimeFigureOut">
              <a:rPr lang="en-IE" smtClean="0"/>
              <a:t>27/01/2022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307377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60"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4"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03253-56D1-4D8E-96D5-7320BBF0AF81}" type="datetimeFigureOut">
              <a:rPr lang="en-IE" smtClean="0"/>
              <a:t>27/01/2022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1806738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03253-56D1-4D8E-96D5-7320BBF0AF81}" type="datetimeFigureOut">
              <a:rPr lang="en-IE" smtClean="0"/>
              <a:t>27/01/2022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361692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5"/>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48" indent="0">
              <a:buNone/>
              <a:defRPr sz="2100">
                <a:solidFill>
                  <a:schemeClr val="tx1">
                    <a:tint val="75000"/>
                  </a:schemeClr>
                </a:solidFill>
              </a:defRPr>
            </a:lvl2pPr>
            <a:lvl3pPr marL="960096" indent="0">
              <a:buNone/>
              <a:defRPr sz="1891">
                <a:solidFill>
                  <a:schemeClr val="tx1">
                    <a:tint val="75000"/>
                  </a:schemeClr>
                </a:solidFill>
              </a:defRPr>
            </a:lvl3pPr>
            <a:lvl4pPr marL="1440144" indent="0">
              <a:buNone/>
              <a:defRPr sz="1680">
                <a:solidFill>
                  <a:schemeClr val="tx1">
                    <a:tint val="75000"/>
                  </a:schemeClr>
                </a:solidFill>
              </a:defRPr>
            </a:lvl4pPr>
            <a:lvl5pPr marL="1920192" indent="0">
              <a:buNone/>
              <a:defRPr sz="1680">
                <a:solidFill>
                  <a:schemeClr val="tx1">
                    <a:tint val="75000"/>
                  </a:schemeClr>
                </a:solidFill>
              </a:defRPr>
            </a:lvl5pPr>
            <a:lvl6pPr marL="2400240" indent="0">
              <a:buNone/>
              <a:defRPr sz="1680">
                <a:solidFill>
                  <a:schemeClr val="tx1">
                    <a:tint val="75000"/>
                  </a:schemeClr>
                </a:solidFill>
              </a:defRPr>
            </a:lvl6pPr>
            <a:lvl7pPr marL="2880288" indent="0">
              <a:buNone/>
              <a:defRPr sz="1680">
                <a:solidFill>
                  <a:schemeClr val="tx1">
                    <a:tint val="75000"/>
                  </a:schemeClr>
                </a:solidFill>
              </a:defRPr>
            </a:lvl7pPr>
            <a:lvl8pPr marL="3360336" indent="0">
              <a:buNone/>
              <a:defRPr sz="1680">
                <a:solidFill>
                  <a:schemeClr val="tx1">
                    <a:tint val="75000"/>
                  </a:schemeClr>
                </a:solidFill>
              </a:defRPr>
            </a:lvl8pPr>
            <a:lvl9pPr marL="3840384"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503253-56D1-4D8E-96D5-7320BBF0AF81}" type="datetimeFigureOut">
              <a:rPr lang="en-IE" smtClean="0"/>
              <a:t>27/01/2022</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243079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503253-56D1-4D8E-96D5-7320BBF0AF81}" type="datetimeFigureOut">
              <a:rPr lang="en-IE" smtClean="0"/>
              <a:t>27/01/2022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239565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4" y="681571"/>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3"/>
            <a:ext cx="4061757"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3"/>
            <a:ext cx="4081761" cy="1537969"/>
          </a:xfrm>
        </p:spPr>
        <p:txBody>
          <a:bodyPr anchor="b"/>
          <a:lstStyle>
            <a:lvl1pPr marL="0" indent="0">
              <a:buNone/>
              <a:defRPr sz="2520" b="1"/>
            </a:lvl1pPr>
            <a:lvl2pPr marL="480048" indent="0">
              <a:buNone/>
              <a:defRPr sz="2100" b="1"/>
            </a:lvl2pPr>
            <a:lvl3pPr marL="960096" indent="0">
              <a:buNone/>
              <a:defRPr sz="1891" b="1"/>
            </a:lvl3pPr>
            <a:lvl4pPr marL="1440144" indent="0">
              <a:buNone/>
              <a:defRPr sz="1680" b="1"/>
            </a:lvl4pPr>
            <a:lvl5pPr marL="1920192" indent="0">
              <a:buNone/>
              <a:defRPr sz="1680" b="1"/>
            </a:lvl5pPr>
            <a:lvl6pPr marL="2400240" indent="0">
              <a:buNone/>
              <a:defRPr sz="1680" b="1"/>
            </a:lvl6pPr>
            <a:lvl7pPr marL="2880288" indent="0">
              <a:buNone/>
              <a:defRPr sz="1680" b="1"/>
            </a:lvl7pPr>
            <a:lvl8pPr marL="3360336" indent="0">
              <a:buNone/>
              <a:defRPr sz="1680" b="1"/>
            </a:lvl8pPr>
            <a:lvl9pPr marL="3840384"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503253-56D1-4D8E-96D5-7320BBF0AF81}" type="datetimeFigureOut">
              <a:rPr lang="en-IE" smtClean="0"/>
              <a:t>27/01/2022</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181114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503253-56D1-4D8E-96D5-7320BBF0AF81}" type="datetimeFigureOut">
              <a:rPr lang="en-IE" smtClean="0"/>
              <a:t>27/01/2022</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3053413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03253-56D1-4D8E-96D5-7320BBF0AF81}" type="datetimeFigureOut">
              <a:rPr lang="en-IE" smtClean="0"/>
              <a:t>27/01/2022</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11212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1" y="1843197"/>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en-US"/>
              <a:t>Click to edit Master text styles</a:t>
            </a:r>
          </a:p>
        </p:txBody>
      </p:sp>
      <p:sp>
        <p:nvSpPr>
          <p:cNvPr id="5" name="Date Placeholder 4"/>
          <p:cNvSpPr>
            <a:spLocks noGrp="1"/>
          </p:cNvSpPr>
          <p:nvPr>
            <p:ph type="dt" sz="half" idx="10"/>
          </p:nvPr>
        </p:nvSpPr>
        <p:spPr/>
        <p:txBody>
          <a:bodyPr/>
          <a:lstStyle/>
          <a:p>
            <a:fld id="{F7503253-56D1-4D8E-96D5-7320BBF0AF81}" type="datetimeFigureOut">
              <a:rPr lang="en-IE" smtClean="0"/>
              <a:t>27/01/2022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49892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4"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1" y="1843197"/>
            <a:ext cx="4860608" cy="9097433"/>
          </a:xfrm>
        </p:spPr>
        <p:txBody>
          <a:bodyPr anchor="t"/>
          <a:lstStyle>
            <a:lvl1pPr marL="0" indent="0">
              <a:buNone/>
              <a:defRPr sz="3360"/>
            </a:lvl1pPr>
            <a:lvl2pPr marL="480048" indent="0">
              <a:buNone/>
              <a:defRPr sz="2940"/>
            </a:lvl2pPr>
            <a:lvl3pPr marL="960096" indent="0">
              <a:buNone/>
              <a:defRPr sz="2520"/>
            </a:lvl3pPr>
            <a:lvl4pPr marL="1440144" indent="0">
              <a:buNone/>
              <a:defRPr sz="2100"/>
            </a:lvl4pPr>
            <a:lvl5pPr marL="1920192" indent="0">
              <a:buNone/>
              <a:defRPr sz="2100"/>
            </a:lvl5pPr>
            <a:lvl6pPr marL="2400240" indent="0">
              <a:buNone/>
              <a:defRPr sz="2100"/>
            </a:lvl6pPr>
            <a:lvl7pPr marL="2880288" indent="0">
              <a:buNone/>
              <a:defRPr sz="2100"/>
            </a:lvl7pPr>
            <a:lvl8pPr marL="3360336" indent="0">
              <a:buNone/>
              <a:defRPr sz="2100"/>
            </a:lvl8pPr>
            <a:lvl9pPr marL="3840384"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4" y="3840481"/>
            <a:ext cx="3096637" cy="7114964"/>
          </a:xfrm>
        </p:spPr>
        <p:txBody>
          <a:bodyPr/>
          <a:lstStyle>
            <a:lvl1pPr marL="0" indent="0">
              <a:buNone/>
              <a:defRPr sz="1680"/>
            </a:lvl1pPr>
            <a:lvl2pPr marL="480048" indent="0">
              <a:buNone/>
              <a:defRPr sz="1471"/>
            </a:lvl2pPr>
            <a:lvl3pPr marL="960096" indent="0">
              <a:buNone/>
              <a:defRPr sz="1260"/>
            </a:lvl3pPr>
            <a:lvl4pPr marL="1440144" indent="0">
              <a:buNone/>
              <a:defRPr sz="1051"/>
            </a:lvl4pPr>
            <a:lvl5pPr marL="1920192" indent="0">
              <a:buNone/>
              <a:defRPr sz="1051"/>
            </a:lvl5pPr>
            <a:lvl6pPr marL="2400240" indent="0">
              <a:buNone/>
              <a:defRPr sz="1051"/>
            </a:lvl6pPr>
            <a:lvl7pPr marL="2880288" indent="0">
              <a:buNone/>
              <a:defRPr sz="1051"/>
            </a:lvl7pPr>
            <a:lvl8pPr marL="3360336" indent="0">
              <a:buNone/>
              <a:defRPr sz="1051"/>
            </a:lvl8pPr>
            <a:lvl9pPr marL="3840384" indent="0">
              <a:buNone/>
              <a:defRPr sz="1051"/>
            </a:lvl9pPr>
          </a:lstStyle>
          <a:p>
            <a:pPr lvl="0"/>
            <a:r>
              <a:rPr lang="en-US"/>
              <a:t>Click to edit Master text styles</a:t>
            </a:r>
          </a:p>
        </p:txBody>
      </p:sp>
      <p:sp>
        <p:nvSpPr>
          <p:cNvPr id="5" name="Date Placeholder 4"/>
          <p:cNvSpPr>
            <a:spLocks noGrp="1"/>
          </p:cNvSpPr>
          <p:nvPr>
            <p:ph type="dt" sz="half" idx="10"/>
          </p:nvPr>
        </p:nvSpPr>
        <p:spPr/>
        <p:txBody>
          <a:bodyPr/>
          <a:lstStyle/>
          <a:p>
            <a:fld id="{F7503253-56D1-4D8E-96D5-7320BBF0AF81}" type="datetimeFigureOut">
              <a:rPr lang="en-IE" smtClean="0"/>
              <a:t>27/01/2022</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E283F840-06FF-434A-A9C4-D785DED09E02}" type="slidenum">
              <a:rPr lang="en-IE" smtClean="0"/>
              <a:t>‹#›</a:t>
            </a:fld>
            <a:endParaRPr lang="en-IE"/>
          </a:p>
        </p:txBody>
      </p:sp>
    </p:spTree>
    <p:extLst>
      <p:ext uri="{BB962C8B-B14F-4D97-AF65-F5344CB8AC3E}">
        <p14:creationId xmlns:p14="http://schemas.microsoft.com/office/powerpoint/2010/main" val="401663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1"/>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90"/>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F7503253-56D1-4D8E-96D5-7320BBF0AF81}" type="datetimeFigureOut">
              <a:rPr lang="en-IE" smtClean="0"/>
              <a:t>27/01/2022</a:t>
            </a:fld>
            <a:endParaRPr lang="en-IE"/>
          </a:p>
        </p:txBody>
      </p:sp>
      <p:sp>
        <p:nvSpPr>
          <p:cNvPr id="5" name="Footer Placeholder 4"/>
          <p:cNvSpPr>
            <a:spLocks noGrp="1"/>
          </p:cNvSpPr>
          <p:nvPr>
            <p:ph type="ftr" sz="quarter" idx="3"/>
          </p:nvPr>
        </p:nvSpPr>
        <p:spPr>
          <a:xfrm>
            <a:off x="3180398" y="11865190"/>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780848" y="11865190"/>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E283F840-06FF-434A-A9C4-D785DED09E02}" type="slidenum">
              <a:rPr lang="en-IE" smtClean="0"/>
              <a:t>‹#›</a:t>
            </a:fld>
            <a:endParaRPr lang="en-IE"/>
          </a:p>
        </p:txBody>
      </p:sp>
    </p:spTree>
    <p:extLst>
      <p:ext uri="{BB962C8B-B14F-4D97-AF65-F5344CB8AC3E}">
        <p14:creationId xmlns:p14="http://schemas.microsoft.com/office/powerpoint/2010/main" val="3828154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096"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25" indent="-240025" algn="l" defTabSz="960096" rtl="0" eaLnBrk="1" latinLnBrk="0" hangingPunct="1">
        <a:lnSpc>
          <a:spcPct val="90000"/>
        </a:lnSpc>
        <a:spcBef>
          <a:spcPts val="1051"/>
        </a:spcBef>
        <a:buFont typeface="Arial" panose="020B0604020202020204" pitchFamily="34" charset="0"/>
        <a:buChar char="•"/>
        <a:defRPr sz="2940" kern="1200">
          <a:solidFill>
            <a:schemeClr val="tx1"/>
          </a:solidFill>
          <a:latin typeface="+mn-lt"/>
          <a:ea typeface="+mn-ea"/>
          <a:cs typeface="+mn-cs"/>
        </a:defRPr>
      </a:lvl1pPr>
      <a:lvl2pPr marL="720073" indent="-240025" algn="l" defTabSz="960096"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21" indent="-240025" algn="l" defTabSz="960096"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169"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4pPr>
      <a:lvl5pPr marL="2160217"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5pPr>
      <a:lvl6pPr marL="2640265"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6pPr>
      <a:lvl7pPr marL="3120313"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7pPr>
      <a:lvl8pPr marL="3600361"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8pPr>
      <a:lvl9pPr marL="4080409" indent="-240025" algn="l" defTabSz="960096" rtl="0" eaLnBrk="1" latinLnBrk="0" hangingPunct="1">
        <a:lnSpc>
          <a:spcPct val="90000"/>
        </a:lnSpc>
        <a:spcBef>
          <a:spcPts val="525"/>
        </a:spcBef>
        <a:buFont typeface="Arial" panose="020B0604020202020204" pitchFamily="34" charset="0"/>
        <a:buChar char="•"/>
        <a:defRPr sz="1891" kern="1200">
          <a:solidFill>
            <a:schemeClr val="tx1"/>
          </a:solidFill>
          <a:latin typeface="+mn-lt"/>
          <a:ea typeface="+mn-ea"/>
          <a:cs typeface="+mn-cs"/>
        </a:defRPr>
      </a:lvl9pPr>
    </p:bodyStyle>
    <p:otherStyle>
      <a:defPPr>
        <a:defRPr lang="en-US"/>
      </a:defPPr>
      <a:lvl1pPr marL="0" algn="l" defTabSz="960096" rtl="0" eaLnBrk="1" latinLnBrk="0" hangingPunct="1">
        <a:defRPr sz="1891" kern="1200">
          <a:solidFill>
            <a:schemeClr val="tx1"/>
          </a:solidFill>
          <a:latin typeface="+mn-lt"/>
          <a:ea typeface="+mn-ea"/>
          <a:cs typeface="+mn-cs"/>
        </a:defRPr>
      </a:lvl1pPr>
      <a:lvl2pPr marL="480048" algn="l" defTabSz="960096" rtl="0" eaLnBrk="1" latinLnBrk="0" hangingPunct="1">
        <a:defRPr sz="1891" kern="1200">
          <a:solidFill>
            <a:schemeClr val="tx1"/>
          </a:solidFill>
          <a:latin typeface="+mn-lt"/>
          <a:ea typeface="+mn-ea"/>
          <a:cs typeface="+mn-cs"/>
        </a:defRPr>
      </a:lvl2pPr>
      <a:lvl3pPr marL="960096" algn="l" defTabSz="960096" rtl="0" eaLnBrk="1" latinLnBrk="0" hangingPunct="1">
        <a:defRPr sz="1891" kern="1200">
          <a:solidFill>
            <a:schemeClr val="tx1"/>
          </a:solidFill>
          <a:latin typeface="+mn-lt"/>
          <a:ea typeface="+mn-ea"/>
          <a:cs typeface="+mn-cs"/>
        </a:defRPr>
      </a:lvl3pPr>
      <a:lvl4pPr marL="1440144" algn="l" defTabSz="960096" rtl="0" eaLnBrk="1" latinLnBrk="0" hangingPunct="1">
        <a:defRPr sz="1891" kern="1200">
          <a:solidFill>
            <a:schemeClr val="tx1"/>
          </a:solidFill>
          <a:latin typeface="+mn-lt"/>
          <a:ea typeface="+mn-ea"/>
          <a:cs typeface="+mn-cs"/>
        </a:defRPr>
      </a:lvl4pPr>
      <a:lvl5pPr marL="1920192" algn="l" defTabSz="960096" rtl="0" eaLnBrk="1" latinLnBrk="0" hangingPunct="1">
        <a:defRPr sz="1891" kern="1200">
          <a:solidFill>
            <a:schemeClr val="tx1"/>
          </a:solidFill>
          <a:latin typeface="+mn-lt"/>
          <a:ea typeface="+mn-ea"/>
          <a:cs typeface="+mn-cs"/>
        </a:defRPr>
      </a:lvl5pPr>
      <a:lvl6pPr marL="2400240" algn="l" defTabSz="960096" rtl="0" eaLnBrk="1" latinLnBrk="0" hangingPunct="1">
        <a:defRPr sz="1891" kern="1200">
          <a:solidFill>
            <a:schemeClr val="tx1"/>
          </a:solidFill>
          <a:latin typeface="+mn-lt"/>
          <a:ea typeface="+mn-ea"/>
          <a:cs typeface="+mn-cs"/>
        </a:defRPr>
      </a:lvl6pPr>
      <a:lvl7pPr marL="2880288" algn="l" defTabSz="960096" rtl="0" eaLnBrk="1" latinLnBrk="0" hangingPunct="1">
        <a:defRPr sz="1891" kern="1200">
          <a:solidFill>
            <a:schemeClr val="tx1"/>
          </a:solidFill>
          <a:latin typeface="+mn-lt"/>
          <a:ea typeface="+mn-ea"/>
          <a:cs typeface="+mn-cs"/>
        </a:defRPr>
      </a:lvl7pPr>
      <a:lvl8pPr marL="3360336" algn="l" defTabSz="960096" rtl="0" eaLnBrk="1" latinLnBrk="0" hangingPunct="1">
        <a:defRPr sz="1891" kern="1200">
          <a:solidFill>
            <a:schemeClr val="tx1"/>
          </a:solidFill>
          <a:latin typeface="+mn-lt"/>
          <a:ea typeface="+mn-ea"/>
          <a:cs typeface="+mn-cs"/>
        </a:defRPr>
      </a:lvl8pPr>
      <a:lvl9pPr marL="3840384" algn="l" defTabSz="960096" rtl="0" eaLnBrk="1" latinLnBrk="0" hangingPunct="1">
        <a:defRPr sz="18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meera.tandan@ucd.ie"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 Box 49">
            <a:extLst>
              <a:ext uri="{FF2B5EF4-FFF2-40B4-BE49-F238E27FC236}">
                <a16:creationId xmlns:a16="http://schemas.microsoft.com/office/drawing/2014/main" id="{00291791-4DB4-4F65-A243-1D2732455967}"/>
              </a:ext>
            </a:extLst>
          </p:cNvPr>
          <p:cNvSpPr txBox="1"/>
          <p:nvPr/>
        </p:nvSpPr>
        <p:spPr>
          <a:xfrm>
            <a:off x="240931" y="7290527"/>
            <a:ext cx="3364403" cy="29083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000" dirty="0">
                <a:effectLst/>
                <a:latin typeface="Calibri" panose="020F0502020204030204" pitchFamily="34" charset="0"/>
                <a:ea typeface="Calibri" panose="020F0502020204030204" pitchFamily="34" charset="0"/>
                <a:cs typeface="Calibri" panose="020F0502020204030204" pitchFamily="34" charset="0"/>
              </a:rPr>
              <a:t>This window pops-up for HF, </a:t>
            </a:r>
            <a:r>
              <a:rPr lang="en-IE" sz="1000" dirty="0" err="1">
                <a:effectLst/>
                <a:latin typeface="Calibri" panose="020F0502020204030204" pitchFamily="34" charset="0"/>
                <a:ea typeface="Calibri" panose="020F0502020204030204" pitchFamily="34" charset="0"/>
                <a:cs typeface="Calibri" panose="020F0502020204030204" pitchFamily="34" charset="0"/>
              </a:rPr>
              <a:t>Afib</a:t>
            </a:r>
            <a:r>
              <a:rPr lang="en-IE" sz="1000" dirty="0">
                <a:effectLst/>
                <a:latin typeface="Calibri" panose="020F0502020204030204" pitchFamily="34" charset="0"/>
                <a:ea typeface="Calibri" panose="020F0502020204030204" pitchFamily="34" charset="0"/>
                <a:cs typeface="Calibri" panose="020F0502020204030204" pitchFamily="34" charset="0"/>
              </a:rPr>
              <a:t> and diabetes respectively </a:t>
            </a:r>
            <a:endParaRPr lang="en-IE" sz="14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E9A1E943-1A6D-40B2-BD8F-655FD154671E}"/>
              </a:ext>
            </a:extLst>
          </p:cNvPr>
          <p:cNvSpPr txBox="1"/>
          <p:nvPr/>
        </p:nvSpPr>
        <p:spPr>
          <a:xfrm>
            <a:off x="377336" y="4204010"/>
            <a:ext cx="3986305" cy="830997"/>
          </a:xfrm>
          <a:prstGeom prst="rect">
            <a:avLst/>
          </a:prstGeom>
          <a:noFill/>
          <a:ln w="3175">
            <a:solidFill>
              <a:srgbClr val="C00000"/>
            </a:solidFill>
          </a:ln>
        </p:spPr>
        <p:txBody>
          <a:bodyPr wrap="square" rtlCol="0">
            <a:spAutoFit/>
          </a:bodyPr>
          <a:lstStyle/>
          <a:p>
            <a:pPr marL="228600" indent="-228600">
              <a:buAutoNum type="alphaUcPeriod"/>
            </a:pPr>
            <a:r>
              <a:rPr lang="en-IE" sz="1200" b="1" u="sng" dirty="0">
                <a:solidFill>
                  <a:srgbClr val="002060"/>
                </a:solidFill>
                <a:latin typeface="Calibri" panose="020F0502020204030204" pitchFamily="34" charset="0"/>
                <a:cs typeface="Calibri" panose="020F0502020204030204" pitchFamily="34" charset="0"/>
              </a:rPr>
              <a:t>For Heart Failure(HF) and </a:t>
            </a:r>
            <a:r>
              <a:rPr lang="en-IE" sz="1200" b="1" u="sng" dirty="0" err="1">
                <a:solidFill>
                  <a:srgbClr val="002060"/>
                </a:solidFill>
                <a:latin typeface="Calibri" panose="020F0502020204030204" pitchFamily="34" charset="0"/>
                <a:cs typeface="Calibri" panose="020F0502020204030204" pitchFamily="34" charset="0"/>
              </a:rPr>
              <a:t>Afib</a:t>
            </a:r>
            <a:r>
              <a:rPr lang="en-IE" sz="1200" b="1" u="sng" dirty="0">
                <a:solidFill>
                  <a:srgbClr val="002060"/>
                </a:solidFill>
                <a:latin typeface="Calibri" panose="020F0502020204030204" pitchFamily="34" charset="0"/>
                <a:cs typeface="Calibri" panose="020F0502020204030204" pitchFamily="34" charset="0"/>
              </a:rPr>
              <a:t> reports</a:t>
            </a:r>
          </a:p>
          <a:p>
            <a:endParaRPr lang="en-IE" sz="1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r>
              <a:rPr lang="en-IE" sz="1200" b="1" dirty="0">
                <a:solidFill>
                  <a:srgbClr val="C00000"/>
                </a:solidFill>
                <a:latin typeface="Calibri" panose="020F0502020204030204" pitchFamily="34" charset="0"/>
                <a:ea typeface="Calibri" panose="020F0502020204030204" pitchFamily="34" charset="0"/>
                <a:cs typeface="Calibri" panose="020F0502020204030204" pitchFamily="34" charset="0"/>
              </a:rPr>
              <a:t>C</a:t>
            </a:r>
            <a:r>
              <a:rPr lang="en-IE" sz="1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lick “Cardiovascular”</a:t>
            </a:r>
            <a:endParaRPr lang="en-IE" sz="1200" dirty="0">
              <a:effectLst/>
              <a:latin typeface="Calibri" panose="020F0502020204030204" pitchFamily="34" charset="0"/>
              <a:ea typeface="Calibri" panose="020F0502020204030204" pitchFamily="34" charset="0"/>
              <a:cs typeface="Calibri" panose="020F0502020204030204" pitchFamily="34" charset="0"/>
            </a:endParaRPr>
          </a:p>
          <a:p>
            <a:pPr marL="228600" indent="-228600">
              <a:buAutoNum type="alphaUcPeriod"/>
            </a:pPr>
            <a:endParaRPr lang="en-IE" sz="1200" b="1" u="sng" dirty="0">
              <a:solidFill>
                <a:srgbClr val="002060"/>
              </a:solidFill>
              <a:latin typeface="Calibri" panose="020F0502020204030204" pitchFamily="34" charset="0"/>
              <a:cs typeface="Calibri" panose="020F0502020204030204" pitchFamily="34" charset="0"/>
            </a:endParaRPr>
          </a:p>
        </p:txBody>
      </p:sp>
      <p:pic>
        <p:nvPicPr>
          <p:cNvPr id="34" name="Picture 33">
            <a:extLst>
              <a:ext uri="{FF2B5EF4-FFF2-40B4-BE49-F238E27FC236}">
                <a16:creationId xmlns:a16="http://schemas.microsoft.com/office/drawing/2014/main" id="{5490DF49-C238-48BD-BA57-C4999A7303A3}"/>
              </a:ext>
            </a:extLst>
          </p:cNvPr>
          <p:cNvPicPr>
            <a:picLocks noChangeAspect="1"/>
          </p:cNvPicPr>
          <p:nvPr/>
        </p:nvPicPr>
        <p:blipFill rotWithShape="1">
          <a:blip r:embed="rId2">
            <a:extLst>
              <a:ext uri="{28A0092B-C50C-407E-A947-70E740481C1C}">
                <a14:useLocalDpi xmlns:a14="http://schemas.microsoft.com/office/drawing/2010/main" val="0"/>
              </a:ext>
            </a:extLst>
          </a:blip>
          <a:srcRect l="1001" t="8323" r="38841" b="9735"/>
          <a:stretch/>
        </p:blipFill>
        <p:spPr bwMode="auto">
          <a:xfrm>
            <a:off x="2339107" y="4496880"/>
            <a:ext cx="3290083" cy="2793295"/>
          </a:xfrm>
          <a:prstGeom prst="rect">
            <a:avLst/>
          </a:prstGeom>
          <a:noFill/>
          <a:ln>
            <a:solidFill>
              <a:srgbClr val="0070C0"/>
            </a:solidFill>
          </a:ln>
          <a:extLst>
            <a:ext uri="{53640926-AAD7-44D8-BBD7-CCE9431645EC}">
              <a14:shadowObscured xmlns:a14="http://schemas.microsoft.com/office/drawing/2010/main"/>
            </a:ext>
          </a:extLst>
        </p:spPr>
      </p:pic>
      <p:sp>
        <p:nvSpPr>
          <p:cNvPr id="4" name="Scroll: Horizontal 3">
            <a:extLst>
              <a:ext uri="{FF2B5EF4-FFF2-40B4-BE49-F238E27FC236}">
                <a16:creationId xmlns:a16="http://schemas.microsoft.com/office/drawing/2014/main" id="{EBCF1EE3-59B4-4A5F-B63B-8A6C0DEA0BEB}"/>
              </a:ext>
            </a:extLst>
          </p:cNvPr>
          <p:cNvSpPr/>
          <p:nvPr/>
        </p:nvSpPr>
        <p:spPr>
          <a:xfrm>
            <a:off x="484694" y="169350"/>
            <a:ext cx="8829675" cy="406374"/>
          </a:xfrm>
          <a:prstGeom prst="horizont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IE" sz="1600"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spcAft>
                <a:spcPts val="800"/>
              </a:spcAft>
            </a:pPr>
            <a:r>
              <a:rPr lang="en-IE" sz="1600" b="1" u="sng" dirty="0">
                <a:solidFill>
                  <a:srgbClr val="000000"/>
                </a:solidFill>
                <a:latin typeface="Calibri" panose="020F0502020204030204" pitchFamily="34" charset="0"/>
                <a:ea typeface="Calibri" panose="020F0502020204030204" pitchFamily="34" charset="0"/>
                <a:cs typeface="Calibri" panose="020F0502020204030204" pitchFamily="34" charset="0"/>
              </a:rPr>
              <a:t>Guidelines to extract “</a:t>
            </a:r>
            <a:r>
              <a:rPr lang="en-IE" sz="1600" b="1" i="1" u="sng" dirty="0">
                <a:solidFill>
                  <a:srgbClr val="000000"/>
                </a:solidFill>
                <a:latin typeface="Calibri" panose="020F0502020204030204" pitchFamily="34" charset="0"/>
                <a:ea typeface="Calibri" panose="020F0502020204030204" pitchFamily="34" charset="0"/>
                <a:cs typeface="Calibri" panose="020F0502020204030204" pitchFamily="34" charset="0"/>
              </a:rPr>
              <a:t>IPCRN reports</a:t>
            </a:r>
            <a:r>
              <a:rPr lang="en-IE" sz="1600" b="1" u="sng" dirty="0">
                <a:solidFill>
                  <a:srgbClr val="000000"/>
                </a:solidFill>
                <a:latin typeface="Calibri" panose="020F0502020204030204" pitchFamily="34" charset="0"/>
                <a:ea typeface="Calibri" panose="020F0502020204030204" pitchFamily="34" charset="0"/>
                <a:cs typeface="Calibri" panose="020F0502020204030204" pitchFamily="34" charset="0"/>
              </a:rPr>
              <a:t>” from Socrates</a:t>
            </a:r>
            <a:r>
              <a:rPr lang="en-IE" sz="1600" u="sng"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IE" sz="1200" i="1" u="sng" dirty="0">
                <a:solidFill>
                  <a:srgbClr val="000000"/>
                </a:solidFill>
                <a:latin typeface="Calibri" panose="020F0502020204030204" pitchFamily="34" charset="0"/>
                <a:ea typeface="Calibri" panose="020F0502020204030204" pitchFamily="34" charset="0"/>
                <a:cs typeface="Calibri" panose="020F0502020204030204" pitchFamily="34" charset="0"/>
              </a:rPr>
              <a:t>(Please follow the step by step instructions)</a:t>
            </a:r>
            <a:endParaRPr lang="en-IE" sz="1200" i="1" dirty="0">
              <a:latin typeface="Calibri" panose="020F0502020204030204" pitchFamily="34" charset="0"/>
              <a:ea typeface="Calibri" panose="020F0502020204030204" pitchFamily="34" charset="0"/>
              <a:cs typeface="Calibri" panose="020F0502020204030204" pitchFamily="34" charset="0"/>
            </a:endParaRPr>
          </a:p>
          <a:p>
            <a:pPr algn="ctr">
              <a:lnSpc>
                <a:spcPct val="107000"/>
              </a:lnSpc>
              <a:spcAft>
                <a:spcPts val="800"/>
              </a:spcAft>
            </a:pPr>
            <a:r>
              <a:rPr lang="en-IE" sz="1600" dirty="0">
                <a:latin typeface="Calibri" panose="020F0502020204030204" pitchFamily="34" charset="0"/>
                <a:ea typeface="Calibri" panose="020F0502020204030204" pitchFamily="34" charset="0"/>
                <a:cs typeface="Calibri" panose="020F0502020204030204" pitchFamily="34" charset="0"/>
              </a:rPr>
              <a:t> </a:t>
            </a:r>
          </a:p>
        </p:txBody>
      </p:sp>
      <p:sp>
        <p:nvSpPr>
          <p:cNvPr id="6" name="Text Box 14">
            <a:extLst>
              <a:ext uri="{FF2B5EF4-FFF2-40B4-BE49-F238E27FC236}">
                <a16:creationId xmlns:a16="http://schemas.microsoft.com/office/drawing/2014/main" id="{14CA7848-142C-4D56-9AA4-84BD662791DC}"/>
              </a:ext>
            </a:extLst>
          </p:cNvPr>
          <p:cNvSpPr txBox="1"/>
          <p:nvPr/>
        </p:nvSpPr>
        <p:spPr>
          <a:xfrm>
            <a:off x="902663" y="897339"/>
            <a:ext cx="1936593" cy="290831"/>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000" dirty="0">
                <a:latin typeface="Calibri" panose="020F0502020204030204" pitchFamily="34" charset="0"/>
                <a:ea typeface="Calibri" panose="020F0502020204030204" pitchFamily="34" charset="0"/>
                <a:cs typeface="Calibri" panose="020F0502020204030204" pitchFamily="34" charset="0"/>
              </a:rPr>
              <a:t>The following window pops-up</a:t>
            </a:r>
            <a:endParaRPr lang="en-IE" sz="1400" dirty="0">
              <a:latin typeface="Calibri" panose="020F0502020204030204" pitchFamily="34" charset="0"/>
              <a:ea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A5D9191C-29FA-4074-BE54-FA3031FC64F5}"/>
              </a:ext>
            </a:extLst>
          </p:cNvPr>
          <p:cNvPicPr>
            <a:picLocks noChangeAspect="1"/>
          </p:cNvPicPr>
          <p:nvPr/>
        </p:nvPicPr>
        <p:blipFill rotWithShape="1">
          <a:blip r:embed="rId2">
            <a:extLst>
              <a:ext uri="{28A0092B-C50C-407E-A947-70E740481C1C}">
                <a14:useLocalDpi xmlns:a14="http://schemas.microsoft.com/office/drawing/2010/main" val="0"/>
              </a:ext>
            </a:extLst>
          </a:blip>
          <a:srcRect l="1001" t="8323" r="38841" b="9735"/>
          <a:stretch/>
        </p:blipFill>
        <p:spPr bwMode="auto">
          <a:xfrm>
            <a:off x="2389487" y="1149186"/>
            <a:ext cx="5147471" cy="2665477"/>
          </a:xfrm>
          <a:prstGeom prst="rect">
            <a:avLst/>
          </a:prstGeom>
          <a:noFill/>
          <a:ln>
            <a:solidFill>
              <a:srgbClr val="0070C0"/>
            </a:solidFill>
          </a:ln>
          <a:extLst>
            <a:ext uri="{53640926-AAD7-44D8-BBD7-CCE9431645EC}">
              <a14:shadowObscured xmlns:a14="http://schemas.microsoft.com/office/drawing/2010/main"/>
            </a:ext>
          </a:extLst>
        </p:spPr>
      </p:pic>
      <p:sp>
        <p:nvSpPr>
          <p:cNvPr id="8" name="Arrow: Down 7">
            <a:extLst>
              <a:ext uri="{FF2B5EF4-FFF2-40B4-BE49-F238E27FC236}">
                <a16:creationId xmlns:a16="http://schemas.microsoft.com/office/drawing/2014/main" id="{2D1D25BB-67E0-48F6-B3E4-45B61D46C506}"/>
              </a:ext>
            </a:extLst>
          </p:cNvPr>
          <p:cNvSpPr/>
          <p:nvPr/>
        </p:nvSpPr>
        <p:spPr>
          <a:xfrm flipH="1">
            <a:off x="2789175" y="900706"/>
            <a:ext cx="239100" cy="2285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9" name="Text Box 1">
            <a:extLst>
              <a:ext uri="{FF2B5EF4-FFF2-40B4-BE49-F238E27FC236}">
                <a16:creationId xmlns:a16="http://schemas.microsoft.com/office/drawing/2014/main" id="{4AC8C1C8-E38D-4EE8-8675-13D5D4F187E1}"/>
              </a:ext>
            </a:extLst>
          </p:cNvPr>
          <p:cNvSpPr txBox="1"/>
          <p:nvPr/>
        </p:nvSpPr>
        <p:spPr>
          <a:xfrm>
            <a:off x="351244" y="2382271"/>
            <a:ext cx="2255447" cy="290832"/>
          </a:xfrm>
          <a:prstGeom prst="rect">
            <a:avLst/>
          </a:prstGeom>
          <a:solidFill>
            <a:sysClr val="window" lastClr="FFFFFF">
              <a:lumMod val="95000"/>
            </a:sys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400" b="1" u="sng" dirty="0">
                <a:solidFill>
                  <a:srgbClr val="C00000"/>
                </a:solidFill>
                <a:latin typeface="Calibri" panose="020F0502020204030204" pitchFamily="34" charset="0"/>
                <a:ea typeface="Calibri" panose="020F0502020204030204" pitchFamily="34" charset="0"/>
                <a:cs typeface="Calibri" panose="020F0502020204030204" pitchFamily="34" charset="0"/>
              </a:rPr>
              <a:t>STEP 2</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Click “</a:t>
            </a:r>
            <a:r>
              <a:rPr lang="en-IE" sz="1400" b="1" i="1" dirty="0">
                <a:solidFill>
                  <a:srgbClr val="C00000"/>
                </a:solidFill>
                <a:latin typeface="Calibri" panose="020F0502020204030204" pitchFamily="34" charset="0"/>
                <a:ea typeface="Calibri" panose="020F0502020204030204" pitchFamily="34" charset="0"/>
                <a:cs typeface="Calibri" panose="020F0502020204030204" pitchFamily="34" charset="0"/>
              </a:rPr>
              <a:t>Reports</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a:t>
            </a:r>
            <a:endParaRPr lang="en-IE"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IE" sz="1400" dirty="0">
              <a:latin typeface="Calibri" panose="020F0502020204030204" pitchFamily="34" charset="0"/>
              <a:ea typeface="Calibri" panose="020F0502020204030204" pitchFamily="34" charset="0"/>
              <a:cs typeface="Calibri" panose="020F0502020204030204" pitchFamily="34" charset="0"/>
            </a:endParaRPr>
          </a:p>
        </p:txBody>
      </p:sp>
      <p:cxnSp>
        <p:nvCxnSpPr>
          <p:cNvPr id="11" name="Straight Arrow Connector 10">
            <a:extLst>
              <a:ext uri="{FF2B5EF4-FFF2-40B4-BE49-F238E27FC236}">
                <a16:creationId xmlns:a16="http://schemas.microsoft.com/office/drawing/2014/main" id="{B55A8BA3-889A-410E-98FC-44C78E219F19}"/>
              </a:ext>
            </a:extLst>
          </p:cNvPr>
          <p:cNvCxnSpPr>
            <a:cxnSpLocks/>
            <a:stCxn id="9" idx="2"/>
            <a:endCxn id="12" idx="2"/>
          </p:cNvCxnSpPr>
          <p:nvPr/>
        </p:nvCxnSpPr>
        <p:spPr>
          <a:xfrm>
            <a:off x="1478968" y="2673103"/>
            <a:ext cx="833329" cy="102200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229971B0-8AED-4BC4-A229-8B16CD32B601}"/>
              </a:ext>
            </a:extLst>
          </p:cNvPr>
          <p:cNvSpPr/>
          <p:nvPr/>
        </p:nvSpPr>
        <p:spPr>
          <a:xfrm>
            <a:off x="2312297" y="3643079"/>
            <a:ext cx="738628" cy="104061"/>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14" name="Text Box 42">
            <a:extLst>
              <a:ext uri="{FF2B5EF4-FFF2-40B4-BE49-F238E27FC236}">
                <a16:creationId xmlns:a16="http://schemas.microsoft.com/office/drawing/2014/main" id="{DA862E2F-E099-4880-A36E-BB66247EB31C}"/>
              </a:ext>
            </a:extLst>
          </p:cNvPr>
          <p:cNvSpPr txBox="1"/>
          <p:nvPr/>
        </p:nvSpPr>
        <p:spPr>
          <a:xfrm>
            <a:off x="3585559" y="3377259"/>
            <a:ext cx="5770959" cy="454022"/>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IE" sz="1400" b="1" u="sng" dirty="0">
                <a:solidFill>
                  <a:srgbClr val="C00000"/>
                </a:solidFill>
                <a:latin typeface="Calibri" panose="020F0502020204030204" pitchFamily="34" charset="0"/>
                <a:ea typeface="Calibri" panose="020F0502020204030204" pitchFamily="34" charset="0"/>
                <a:cs typeface="Calibri" panose="020F0502020204030204" pitchFamily="34" charset="0"/>
              </a:rPr>
              <a:t>STEP 3</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Click “</a:t>
            </a:r>
            <a:r>
              <a:rPr lang="en-IE" sz="1400" b="1" i="1" dirty="0">
                <a:solidFill>
                  <a:srgbClr val="C00000"/>
                </a:solidFill>
                <a:latin typeface="Calibri" panose="020F0502020204030204" pitchFamily="34" charset="0"/>
                <a:ea typeface="Calibri" panose="020F0502020204030204" pitchFamily="34" charset="0"/>
                <a:cs typeface="Calibri" panose="020F0502020204030204" pitchFamily="34" charset="0"/>
              </a:rPr>
              <a:t>IPCRN Tool</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s” </a:t>
            </a:r>
            <a:r>
              <a:rPr lang="en-IE" sz="1200" i="1" dirty="0">
                <a:latin typeface="Calibri" panose="020F0502020204030204" pitchFamily="34" charset="0"/>
                <a:ea typeface="Calibri" panose="020F0502020204030204" pitchFamily="34" charset="0"/>
                <a:cs typeface="Calibri" panose="020F0502020204030204" pitchFamily="34" charset="0"/>
              </a:rPr>
              <a:t>It shows you the list of IPCRN tools on the right side of the screen.</a:t>
            </a:r>
            <a:endParaRPr lang="en-IE" sz="1200" dirty="0">
              <a:latin typeface="Calibri" panose="020F0502020204030204" pitchFamily="34" charset="0"/>
              <a:ea typeface="Calibri" panose="020F0502020204030204" pitchFamily="34" charset="0"/>
              <a:cs typeface="Calibri" panose="020F0502020204030204" pitchFamily="34" charset="0"/>
            </a:endParaRPr>
          </a:p>
        </p:txBody>
      </p:sp>
      <p:cxnSp>
        <p:nvCxnSpPr>
          <p:cNvPr id="16" name="Straight Connector 15">
            <a:extLst>
              <a:ext uri="{FF2B5EF4-FFF2-40B4-BE49-F238E27FC236}">
                <a16:creationId xmlns:a16="http://schemas.microsoft.com/office/drawing/2014/main" id="{F16D2167-07E6-4F12-A170-B2ACDEF3A882}"/>
              </a:ext>
            </a:extLst>
          </p:cNvPr>
          <p:cNvCxnSpPr>
            <a:cxnSpLocks/>
          </p:cNvCxnSpPr>
          <p:nvPr/>
        </p:nvCxnSpPr>
        <p:spPr>
          <a:xfrm>
            <a:off x="0" y="12627150"/>
            <a:ext cx="9601200"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2006FBD-EB94-47AF-8CC6-81B6F81CF4B9}"/>
              </a:ext>
            </a:extLst>
          </p:cNvPr>
          <p:cNvSpPr txBox="1"/>
          <p:nvPr/>
        </p:nvSpPr>
        <p:spPr>
          <a:xfrm>
            <a:off x="6218627" y="4251143"/>
            <a:ext cx="2506895" cy="830997"/>
          </a:xfrm>
          <a:prstGeom prst="rect">
            <a:avLst/>
          </a:prstGeom>
          <a:noFill/>
          <a:ln>
            <a:solidFill>
              <a:srgbClr val="C00000"/>
            </a:solidFill>
          </a:ln>
        </p:spPr>
        <p:txBody>
          <a:bodyPr wrap="square" rtlCol="0">
            <a:spAutoFit/>
          </a:bodyPr>
          <a:lstStyle/>
          <a:p>
            <a:r>
              <a:rPr lang="en-IE" sz="1200" b="1" u="sng" dirty="0">
                <a:solidFill>
                  <a:srgbClr val="002060"/>
                </a:solidFill>
                <a:latin typeface="Calibri" panose="020F0502020204030204" pitchFamily="34" charset="0"/>
                <a:cs typeface="Calibri" panose="020F0502020204030204" pitchFamily="34" charset="0"/>
              </a:rPr>
              <a:t>B. For Diabetes report</a:t>
            </a:r>
          </a:p>
          <a:p>
            <a:r>
              <a:rPr lang="en-IE" sz="12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Click “Diabetes”</a:t>
            </a:r>
            <a:endParaRPr lang="en-IE" sz="1200" dirty="0">
              <a:solidFill>
                <a:srgbClr val="C00000"/>
              </a:solidFill>
              <a:effectLst/>
              <a:latin typeface="Calibri" panose="020F0502020204030204" pitchFamily="34" charset="0"/>
              <a:ea typeface="Calibri" panose="020F0502020204030204" pitchFamily="34" charset="0"/>
              <a:cs typeface="Calibri" panose="020F0502020204030204" pitchFamily="34" charset="0"/>
            </a:endParaRPr>
          </a:p>
          <a:p>
            <a:r>
              <a:rPr lang="en-IE" sz="1200" b="1" dirty="0">
                <a:effectLst/>
                <a:latin typeface="Calibri" panose="020F0502020204030204" pitchFamily="34" charset="0"/>
                <a:ea typeface="Calibri" panose="020F0502020204030204" pitchFamily="34" charset="0"/>
                <a:cs typeface="Calibri" panose="020F0502020204030204" pitchFamily="34" charset="0"/>
              </a:rPr>
              <a:t>Click “Audit of Diabetes Care”</a:t>
            </a:r>
          </a:p>
          <a:p>
            <a:r>
              <a:rPr lang="en-IE" sz="1200" dirty="0">
                <a:effectLst/>
                <a:latin typeface="Calibri" panose="020F0502020204030204" pitchFamily="34" charset="0"/>
                <a:ea typeface="Calibri" panose="020F0502020204030204" pitchFamily="34" charset="0"/>
                <a:cs typeface="Calibri" panose="020F0502020204030204" pitchFamily="34" charset="0"/>
              </a:rPr>
              <a:t> and </a:t>
            </a:r>
            <a:r>
              <a:rPr lang="en-IE" sz="1200" u="sng" dirty="0">
                <a:effectLst/>
                <a:latin typeface="Calibri" panose="020F0502020204030204" pitchFamily="34" charset="0"/>
                <a:ea typeface="Calibri" panose="020F0502020204030204" pitchFamily="34" charset="0"/>
                <a:cs typeface="Calibri" panose="020F0502020204030204" pitchFamily="34" charset="0"/>
              </a:rPr>
              <a:t>proceed to step 5</a:t>
            </a:r>
            <a:r>
              <a:rPr lang="en-IE"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25" name="Oval 24">
            <a:extLst>
              <a:ext uri="{FF2B5EF4-FFF2-40B4-BE49-F238E27FC236}">
                <a16:creationId xmlns:a16="http://schemas.microsoft.com/office/drawing/2014/main" id="{3D4C9749-B455-4A24-BD60-780F1D0AE368}"/>
              </a:ext>
            </a:extLst>
          </p:cNvPr>
          <p:cNvSpPr/>
          <p:nvPr/>
        </p:nvSpPr>
        <p:spPr>
          <a:xfrm>
            <a:off x="2488074" y="1828800"/>
            <a:ext cx="676275" cy="161885"/>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pic>
        <p:nvPicPr>
          <p:cNvPr id="35" name="Picture 34">
            <a:extLst>
              <a:ext uri="{FF2B5EF4-FFF2-40B4-BE49-F238E27FC236}">
                <a16:creationId xmlns:a16="http://schemas.microsoft.com/office/drawing/2014/main" id="{B771D822-5E6F-4716-A19F-48652FE6533C}"/>
              </a:ext>
            </a:extLst>
          </p:cNvPr>
          <p:cNvPicPr>
            <a:picLocks noChangeAspect="1"/>
          </p:cNvPicPr>
          <p:nvPr/>
        </p:nvPicPr>
        <p:blipFill rotWithShape="1">
          <a:blip r:embed="rId3">
            <a:extLst>
              <a:ext uri="{28A0092B-C50C-407E-A947-70E740481C1C}">
                <a14:useLocalDpi xmlns:a14="http://schemas.microsoft.com/office/drawing/2010/main" val="0"/>
              </a:ext>
            </a:extLst>
          </a:blip>
          <a:srcRect l="10256" t="6838" r="32308" b="49358"/>
          <a:stretch/>
        </p:blipFill>
        <p:spPr bwMode="auto">
          <a:xfrm>
            <a:off x="5934855" y="5285149"/>
            <a:ext cx="3140705" cy="1919116"/>
          </a:xfrm>
          <a:prstGeom prst="rect">
            <a:avLst/>
          </a:prstGeom>
          <a:noFill/>
          <a:ln>
            <a:solidFill>
              <a:srgbClr val="0070C0"/>
            </a:solidFill>
          </a:ln>
          <a:extLst>
            <a:ext uri="{53640926-AAD7-44D8-BBD7-CCE9431645EC}">
              <a14:shadowObscured xmlns:a14="http://schemas.microsoft.com/office/drawing/2010/main"/>
            </a:ext>
          </a:extLst>
        </p:spPr>
      </p:pic>
      <p:sp>
        <p:nvSpPr>
          <p:cNvPr id="37" name="Text Box 1">
            <a:extLst>
              <a:ext uri="{FF2B5EF4-FFF2-40B4-BE49-F238E27FC236}">
                <a16:creationId xmlns:a16="http://schemas.microsoft.com/office/drawing/2014/main" id="{CA8E31C6-F2FC-41A8-812F-CBDD9CCEA762}"/>
              </a:ext>
            </a:extLst>
          </p:cNvPr>
          <p:cNvSpPr txBox="1"/>
          <p:nvPr/>
        </p:nvSpPr>
        <p:spPr>
          <a:xfrm>
            <a:off x="3785779" y="3971748"/>
            <a:ext cx="4434968" cy="291884"/>
          </a:xfrm>
          <a:prstGeom prst="rect">
            <a:avLst/>
          </a:prstGeom>
          <a:solidFill>
            <a:sysClr val="window" lastClr="FFFFFF">
              <a:lumMod val="95000"/>
            </a:sys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IE" sz="1400" b="1" u="sng" dirty="0">
                <a:solidFill>
                  <a:srgbClr val="C00000"/>
                </a:solidFill>
                <a:latin typeface="Calibri" panose="020F0502020204030204" pitchFamily="34" charset="0"/>
                <a:ea typeface="Calibri" panose="020F0502020204030204" pitchFamily="34" charset="0"/>
                <a:cs typeface="Calibri" panose="020F0502020204030204" pitchFamily="34" charset="0"/>
              </a:rPr>
              <a:t>STEP 4</a:t>
            </a:r>
            <a:endParaRPr lang="en-IE"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IE" sz="1400" dirty="0">
              <a:latin typeface="Calibri" panose="020F0502020204030204" pitchFamily="34" charset="0"/>
              <a:ea typeface="Calibri" panose="020F0502020204030204" pitchFamily="34" charset="0"/>
              <a:cs typeface="Calibri" panose="020F0502020204030204" pitchFamily="34" charset="0"/>
            </a:endParaRPr>
          </a:p>
        </p:txBody>
      </p:sp>
      <p:sp>
        <p:nvSpPr>
          <p:cNvPr id="38" name="Arrow: Down 37">
            <a:extLst>
              <a:ext uri="{FF2B5EF4-FFF2-40B4-BE49-F238E27FC236}">
                <a16:creationId xmlns:a16="http://schemas.microsoft.com/office/drawing/2014/main" id="{F459D58B-9A62-499A-AFF4-4ED46E913BB4}"/>
              </a:ext>
            </a:extLst>
          </p:cNvPr>
          <p:cNvSpPr/>
          <p:nvPr/>
        </p:nvSpPr>
        <p:spPr>
          <a:xfrm flipH="1">
            <a:off x="5705410" y="3831545"/>
            <a:ext cx="229445" cy="1231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44" name="Text Box 69">
            <a:extLst>
              <a:ext uri="{FF2B5EF4-FFF2-40B4-BE49-F238E27FC236}">
                <a16:creationId xmlns:a16="http://schemas.microsoft.com/office/drawing/2014/main" id="{E2C35FA4-9964-472F-BA93-E223EDD3A5BE}"/>
              </a:ext>
            </a:extLst>
          </p:cNvPr>
          <p:cNvSpPr txBox="1"/>
          <p:nvPr/>
        </p:nvSpPr>
        <p:spPr>
          <a:xfrm>
            <a:off x="368768" y="5180612"/>
            <a:ext cx="1827705" cy="75265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200" b="1" u="sng"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For HF report, </a:t>
            </a:r>
            <a:endParaRPr lang="en-IE"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200" b="1" dirty="0">
                <a:effectLst/>
                <a:latin typeface="Calibri" panose="020F0502020204030204" pitchFamily="34" charset="0"/>
                <a:ea typeface="Calibri" panose="020F0502020204030204" pitchFamily="34" charset="0"/>
                <a:cs typeface="Calibri" panose="020F0502020204030204" pitchFamily="34" charset="0"/>
              </a:rPr>
              <a:t>Click</a:t>
            </a:r>
            <a:r>
              <a:rPr lang="en-IE" sz="1200" dirty="0">
                <a:effectLst/>
                <a:latin typeface="Calibri" panose="020F0502020204030204" pitchFamily="34" charset="0"/>
                <a:ea typeface="Calibri" panose="020F0502020204030204" pitchFamily="34" charset="0"/>
                <a:cs typeface="Calibri" panose="020F0502020204030204" pitchFamily="34" charset="0"/>
              </a:rPr>
              <a:t> “</a:t>
            </a:r>
            <a:r>
              <a:rPr lang="en-IE" sz="1200" b="1" dirty="0">
                <a:effectLst/>
                <a:latin typeface="Calibri" panose="020F0502020204030204" pitchFamily="34" charset="0"/>
                <a:ea typeface="Calibri" panose="020F0502020204030204" pitchFamily="34" charset="0"/>
                <a:cs typeface="Calibri" panose="020F0502020204030204" pitchFamily="34" charset="0"/>
              </a:rPr>
              <a:t>heart failure Audit” </a:t>
            </a:r>
            <a:r>
              <a:rPr lang="en-IE" sz="1200" dirty="0">
                <a:effectLst/>
                <a:latin typeface="Calibri" panose="020F0502020204030204" pitchFamily="34" charset="0"/>
                <a:ea typeface="Calibri" panose="020F0502020204030204" pitchFamily="34" charset="0"/>
                <a:cs typeface="Calibri" panose="020F0502020204030204" pitchFamily="34" charset="0"/>
              </a:rPr>
              <a:t>and </a:t>
            </a:r>
            <a:r>
              <a:rPr lang="en-IE" sz="1200" u="sng" dirty="0">
                <a:effectLst/>
                <a:latin typeface="Calibri" panose="020F0502020204030204" pitchFamily="34" charset="0"/>
                <a:ea typeface="Calibri" panose="020F0502020204030204" pitchFamily="34" charset="0"/>
                <a:cs typeface="Calibri" panose="020F0502020204030204" pitchFamily="34" charset="0"/>
              </a:rPr>
              <a:t>proceed to step 5</a:t>
            </a:r>
            <a:endParaRPr lang="en-IE"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200" dirty="0">
                <a:effectLst/>
                <a:latin typeface="Calibri" panose="020F0502020204030204" pitchFamily="34" charset="0"/>
                <a:ea typeface="Calibri" panose="020F0502020204030204" pitchFamily="34" charset="0"/>
                <a:cs typeface="Calibri" panose="020F0502020204030204" pitchFamily="34" charset="0"/>
              </a:rPr>
              <a:t> </a:t>
            </a:r>
          </a:p>
        </p:txBody>
      </p:sp>
      <p:sp>
        <p:nvSpPr>
          <p:cNvPr id="45" name="Text Box 77">
            <a:extLst>
              <a:ext uri="{FF2B5EF4-FFF2-40B4-BE49-F238E27FC236}">
                <a16:creationId xmlns:a16="http://schemas.microsoft.com/office/drawing/2014/main" id="{B8A6CD25-9D07-490D-BF37-E6FD73975426}"/>
              </a:ext>
            </a:extLst>
          </p:cNvPr>
          <p:cNvSpPr txBox="1"/>
          <p:nvPr/>
        </p:nvSpPr>
        <p:spPr>
          <a:xfrm>
            <a:off x="368768" y="6180314"/>
            <a:ext cx="1838246" cy="811478"/>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200" b="1" u="sng"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For </a:t>
            </a:r>
            <a:r>
              <a:rPr lang="en-IE" sz="1200" b="1" u="sng" dirty="0" err="1">
                <a:solidFill>
                  <a:srgbClr val="00B050"/>
                </a:solidFill>
                <a:effectLst/>
                <a:latin typeface="Calibri" panose="020F0502020204030204" pitchFamily="34" charset="0"/>
                <a:ea typeface="Calibri" panose="020F0502020204030204" pitchFamily="34" charset="0"/>
                <a:cs typeface="Calibri" panose="020F0502020204030204" pitchFamily="34" charset="0"/>
              </a:rPr>
              <a:t>AFib</a:t>
            </a:r>
            <a:r>
              <a:rPr lang="en-IE" sz="1200" b="1" u="sng"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report</a:t>
            </a:r>
            <a:r>
              <a:rPr lang="en-IE" sz="1200" b="1"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endParaRPr lang="en-IE" sz="1200"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200" b="1" dirty="0">
                <a:effectLst/>
                <a:latin typeface="Calibri" panose="020F0502020204030204" pitchFamily="34" charset="0"/>
                <a:ea typeface="Calibri" panose="020F0502020204030204" pitchFamily="34" charset="0"/>
                <a:cs typeface="Calibri" panose="020F0502020204030204" pitchFamily="34" charset="0"/>
              </a:rPr>
              <a:t>Click</a:t>
            </a:r>
            <a:r>
              <a:rPr lang="en-IE" sz="1200" dirty="0">
                <a:effectLst/>
                <a:latin typeface="Calibri" panose="020F0502020204030204" pitchFamily="34" charset="0"/>
                <a:ea typeface="Calibri" panose="020F0502020204030204" pitchFamily="34" charset="0"/>
                <a:cs typeface="Calibri" panose="020F0502020204030204" pitchFamily="34" charset="0"/>
              </a:rPr>
              <a:t> “</a:t>
            </a:r>
            <a:r>
              <a:rPr lang="en-IE" sz="1200" b="1" dirty="0">
                <a:effectLst/>
                <a:latin typeface="Calibri" panose="020F0502020204030204" pitchFamily="34" charset="0"/>
                <a:ea typeface="Calibri" panose="020F0502020204030204" pitchFamily="34" charset="0"/>
                <a:cs typeface="Calibri" panose="020F0502020204030204" pitchFamily="34" charset="0"/>
              </a:rPr>
              <a:t>Audit of </a:t>
            </a:r>
            <a:r>
              <a:rPr lang="en-IE" sz="1200" b="1" dirty="0" err="1">
                <a:effectLst/>
                <a:latin typeface="Calibri" panose="020F0502020204030204" pitchFamily="34" charset="0"/>
                <a:ea typeface="Calibri" panose="020F0502020204030204" pitchFamily="34" charset="0"/>
                <a:cs typeface="Calibri" panose="020F0502020204030204" pitchFamily="34" charset="0"/>
              </a:rPr>
              <a:t>AFib</a:t>
            </a:r>
            <a:r>
              <a:rPr lang="en-IE" sz="1200" b="1" dirty="0">
                <a:effectLst/>
                <a:latin typeface="Calibri" panose="020F0502020204030204" pitchFamily="34" charset="0"/>
                <a:ea typeface="Calibri" panose="020F0502020204030204" pitchFamily="34" charset="0"/>
                <a:cs typeface="Calibri" panose="020F0502020204030204" pitchFamily="34" charset="0"/>
              </a:rPr>
              <a:t>” </a:t>
            </a:r>
            <a:r>
              <a:rPr lang="en-IE" sz="1200" dirty="0">
                <a:effectLst/>
                <a:latin typeface="Calibri" panose="020F0502020204030204" pitchFamily="34" charset="0"/>
                <a:ea typeface="Calibri" panose="020F0502020204030204" pitchFamily="34" charset="0"/>
                <a:cs typeface="Calibri" panose="020F0502020204030204" pitchFamily="34" charset="0"/>
              </a:rPr>
              <a:t>and </a:t>
            </a:r>
            <a:r>
              <a:rPr lang="en-IE" sz="1200" u="sng" dirty="0">
                <a:effectLst/>
                <a:latin typeface="Calibri" panose="020F0502020204030204" pitchFamily="34" charset="0"/>
                <a:ea typeface="Calibri" panose="020F0502020204030204" pitchFamily="34" charset="0"/>
                <a:cs typeface="Calibri" panose="020F0502020204030204" pitchFamily="34" charset="0"/>
              </a:rPr>
              <a:t>proceed to step 5</a:t>
            </a:r>
            <a:endParaRPr lang="en-IE" sz="1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6" name="Oval 45">
            <a:extLst>
              <a:ext uri="{FF2B5EF4-FFF2-40B4-BE49-F238E27FC236}">
                <a16:creationId xmlns:a16="http://schemas.microsoft.com/office/drawing/2014/main" id="{85FE79F6-BAE8-4C88-8FB8-E6680BF00159}"/>
              </a:ext>
            </a:extLst>
          </p:cNvPr>
          <p:cNvSpPr/>
          <p:nvPr/>
        </p:nvSpPr>
        <p:spPr>
          <a:xfrm>
            <a:off x="3088358" y="5251569"/>
            <a:ext cx="563245" cy="217822"/>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51" name="Oval 50">
            <a:extLst>
              <a:ext uri="{FF2B5EF4-FFF2-40B4-BE49-F238E27FC236}">
                <a16:creationId xmlns:a16="http://schemas.microsoft.com/office/drawing/2014/main" id="{0502A925-B449-46D6-96F3-D055A7715894}"/>
              </a:ext>
            </a:extLst>
          </p:cNvPr>
          <p:cNvSpPr/>
          <p:nvPr/>
        </p:nvSpPr>
        <p:spPr>
          <a:xfrm>
            <a:off x="3517596" y="5306641"/>
            <a:ext cx="760730" cy="159763"/>
          </a:xfrm>
          <a:prstGeom prst="ellipse">
            <a:avLst/>
          </a:prstGeom>
          <a:noFill/>
          <a:ln w="12700"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52" name="Oval 51">
            <a:extLst>
              <a:ext uri="{FF2B5EF4-FFF2-40B4-BE49-F238E27FC236}">
                <a16:creationId xmlns:a16="http://schemas.microsoft.com/office/drawing/2014/main" id="{DCD478B0-8CBE-4BFB-A22B-1666220ECB9E}"/>
              </a:ext>
            </a:extLst>
          </p:cNvPr>
          <p:cNvSpPr/>
          <p:nvPr/>
        </p:nvSpPr>
        <p:spPr>
          <a:xfrm>
            <a:off x="3423268" y="5474847"/>
            <a:ext cx="676275" cy="142875"/>
          </a:xfrm>
          <a:prstGeom prst="ellipse">
            <a:avLst/>
          </a:prstGeom>
          <a:noFill/>
          <a:ln w="952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cxnSp>
        <p:nvCxnSpPr>
          <p:cNvPr id="54" name="Straight Arrow Connector 53">
            <a:extLst>
              <a:ext uri="{FF2B5EF4-FFF2-40B4-BE49-F238E27FC236}">
                <a16:creationId xmlns:a16="http://schemas.microsoft.com/office/drawing/2014/main" id="{D980F28A-D153-450C-869F-E6CF5F5B3B71}"/>
              </a:ext>
            </a:extLst>
          </p:cNvPr>
          <p:cNvCxnSpPr>
            <a:cxnSpLocks/>
            <a:endCxn id="46" idx="0"/>
          </p:cNvCxnSpPr>
          <p:nvPr/>
        </p:nvCxnSpPr>
        <p:spPr>
          <a:xfrm>
            <a:off x="1838325" y="4730840"/>
            <a:ext cx="1531656" cy="52072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5897975-A6EF-4C6C-84E3-3B7D25EB59BC}"/>
              </a:ext>
            </a:extLst>
          </p:cNvPr>
          <p:cNvCxnSpPr>
            <a:cxnSpLocks/>
            <a:stCxn id="44" idx="3"/>
            <a:endCxn id="51" idx="4"/>
          </p:cNvCxnSpPr>
          <p:nvPr/>
        </p:nvCxnSpPr>
        <p:spPr>
          <a:xfrm flipV="1">
            <a:off x="2196473" y="5466404"/>
            <a:ext cx="1701488" cy="905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1C17FDDB-1B50-4883-B755-773448994754}"/>
              </a:ext>
            </a:extLst>
          </p:cNvPr>
          <p:cNvCxnSpPr>
            <a:cxnSpLocks/>
            <a:stCxn id="45" idx="3"/>
            <a:endCxn id="52" idx="4"/>
          </p:cNvCxnSpPr>
          <p:nvPr/>
        </p:nvCxnSpPr>
        <p:spPr>
          <a:xfrm flipV="1">
            <a:off x="2207014" y="5617722"/>
            <a:ext cx="1554392" cy="9683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43411115-847E-4417-B4DC-1366468E88FF}"/>
              </a:ext>
            </a:extLst>
          </p:cNvPr>
          <p:cNvSpPr/>
          <p:nvPr/>
        </p:nvSpPr>
        <p:spPr>
          <a:xfrm>
            <a:off x="6167853" y="5597786"/>
            <a:ext cx="504825" cy="26409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65" name="Oval 64">
            <a:extLst>
              <a:ext uri="{FF2B5EF4-FFF2-40B4-BE49-F238E27FC236}">
                <a16:creationId xmlns:a16="http://schemas.microsoft.com/office/drawing/2014/main" id="{A05003B5-AD35-4C3B-9FB1-9E54777CA782}"/>
              </a:ext>
            </a:extLst>
          </p:cNvPr>
          <p:cNvSpPr/>
          <p:nvPr/>
        </p:nvSpPr>
        <p:spPr>
          <a:xfrm>
            <a:off x="6564590" y="6606924"/>
            <a:ext cx="900937" cy="16053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en-IE" sz="1100">
              <a:effectLst/>
              <a:latin typeface="Calibri" panose="020F0502020204030204" pitchFamily="34" charset="0"/>
              <a:ea typeface="Calibri" panose="020F0502020204030204" pitchFamily="34" charset="0"/>
              <a:cs typeface="Calibri" panose="020F0502020204030204" pitchFamily="34" charset="0"/>
            </a:endParaRPr>
          </a:p>
        </p:txBody>
      </p:sp>
      <p:cxnSp>
        <p:nvCxnSpPr>
          <p:cNvPr id="67" name="Straight Arrow Connector 66">
            <a:extLst>
              <a:ext uri="{FF2B5EF4-FFF2-40B4-BE49-F238E27FC236}">
                <a16:creationId xmlns:a16="http://schemas.microsoft.com/office/drawing/2014/main" id="{5AA06CAA-ECD1-422A-BA33-D8D3AD3C585D}"/>
              </a:ext>
            </a:extLst>
          </p:cNvPr>
          <p:cNvCxnSpPr>
            <a:cxnSpLocks/>
            <a:stCxn id="24" idx="2"/>
            <a:endCxn id="64" idx="7"/>
          </p:cNvCxnSpPr>
          <p:nvPr/>
        </p:nvCxnSpPr>
        <p:spPr>
          <a:xfrm flipH="1">
            <a:off x="6598748" y="5082140"/>
            <a:ext cx="873327" cy="55432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8F3B24F-D660-497B-94EA-00BC6FE00446}"/>
              </a:ext>
            </a:extLst>
          </p:cNvPr>
          <p:cNvCxnSpPr>
            <a:cxnSpLocks/>
            <a:stCxn id="24" idx="2"/>
            <a:endCxn id="65" idx="7"/>
          </p:cNvCxnSpPr>
          <p:nvPr/>
        </p:nvCxnSpPr>
        <p:spPr>
          <a:xfrm flipH="1">
            <a:off x="7333588" y="5082140"/>
            <a:ext cx="138487" cy="15482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5" name="Text Box 13">
            <a:extLst>
              <a:ext uri="{FF2B5EF4-FFF2-40B4-BE49-F238E27FC236}">
                <a16:creationId xmlns:a16="http://schemas.microsoft.com/office/drawing/2014/main" id="{3D81619E-5ACC-4346-8B29-98F323A27797}"/>
              </a:ext>
            </a:extLst>
          </p:cNvPr>
          <p:cNvSpPr txBox="1"/>
          <p:nvPr/>
        </p:nvSpPr>
        <p:spPr>
          <a:xfrm>
            <a:off x="4444136" y="7323802"/>
            <a:ext cx="2867025" cy="285750"/>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400" b="1" u="sng"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STEP 5 -</a:t>
            </a:r>
            <a:r>
              <a:rPr lang="en-IE" sz="1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Fill in the information </a:t>
            </a:r>
            <a:endParaRPr lang="en-IE" sz="1400"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76" name="Picture 75">
            <a:extLst>
              <a:ext uri="{FF2B5EF4-FFF2-40B4-BE49-F238E27FC236}">
                <a16:creationId xmlns:a16="http://schemas.microsoft.com/office/drawing/2014/main" id="{C5BF3E77-EF14-4B90-A840-977B671DB9B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56" t="6911" r="23916" b="6104"/>
          <a:stretch/>
        </p:blipFill>
        <p:spPr bwMode="auto">
          <a:xfrm>
            <a:off x="810593" y="7542975"/>
            <a:ext cx="3592195" cy="2928944"/>
          </a:xfrm>
          <a:prstGeom prst="rect">
            <a:avLst/>
          </a:prstGeom>
          <a:noFill/>
          <a:ln>
            <a:solidFill>
              <a:srgbClr val="0070C0"/>
            </a:solidFill>
          </a:ln>
          <a:extLst>
            <a:ext uri="{53640926-AAD7-44D8-BBD7-CCE9431645EC}">
              <a14:shadowObscured xmlns:a14="http://schemas.microsoft.com/office/drawing/2010/main"/>
            </a:ext>
          </a:extLst>
        </p:spPr>
      </p:pic>
      <p:grpSp>
        <p:nvGrpSpPr>
          <p:cNvPr id="195" name="Group 194">
            <a:extLst>
              <a:ext uri="{FF2B5EF4-FFF2-40B4-BE49-F238E27FC236}">
                <a16:creationId xmlns:a16="http://schemas.microsoft.com/office/drawing/2014/main" id="{89A9999D-C662-4AA1-81E2-A58E021697E2}"/>
              </a:ext>
            </a:extLst>
          </p:cNvPr>
          <p:cNvGrpSpPr/>
          <p:nvPr/>
        </p:nvGrpSpPr>
        <p:grpSpPr>
          <a:xfrm>
            <a:off x="2523728" y="8472487"/>
            <a:ext cx="1046977" cy="400185"/>
            <a:chOff x="2538582" y="8615020"/>
            <a:chExt cx="1046977" cy="316936"/>
          </a:xfrm>
        </p:grpSpPr>
        <p:sp>
          <p:nvSpPr>
            <p:cNvPr id="187" name="Rectangle 186">
              <a:extLst>
                <a:ext uri="{FF2B5EF4-FFF2-40B4-BE49-F238E27FC236}">
                  <a16:creationId xmlns:a16="http://schemas.microsoft.com/office/drawing/2014/main" id="{470B64C2-6AEF-4F33-9489-1EA928CA03BE}"/>
                </a:ext>
              </a:extLst>
            </p:cNvPr>
            <p:cNvSpPr/>
            <p:nvPr/>
          </p:nvSpPr>
          <p:spPr>
            <a:xfrm>
              <a:off x="2538582" y="8795441"/>
              <a:ext cx="1037452" cy="50843"/>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188" name="Rectangle 187">
              <a:extLst>
                <a:ext uri="{FF2B5EF4-FFF2-40B4-BE49-F238E27FC236}">
                  <a16:creationId xmlns:a16="http://schemas.microsoft.com/office/drawing/2014/main" id="{C6CEBD91-4B59-4669-A5C8-FBC449426B29}"/>
                </a:ext>
              </a:extLst>
            </p:cNvPr>
            <p:cNvSpPr/>
            <p:nvPr/>
          </p:nvSpPr>
          <p:spPr>
            <a:xfrm>
              <a:off x="2548107" y="8615020"/>
              <a:ext cx="1037452" cy="50843"/>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189" name="Rectangle 188">
              <a:extLst>
                <a:ext uri="{FF2B5EF4-FFF2-40B4-BE49-F238E27FC236}">
                  <a16:creationId xmlns:a16="http://schemas.microsoft.com/office/drawing/2014/main" id="{18D6146F-F971-4359-9A32-BBCFCFBF4694}"/>
                </a:ext>
              </a:extLst>
            </p:cNvPr>
            <p:cNvSpPr/>
            <p:nvPr/>
          </p:nvSpPr>
          <p:spPr>
            <a:xfrm>
              <a:off x="2548107" y="8712140"/>
              <a:ext cx="1037452" cy="50843"/>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sp>
          <p:nvSpPr>
            <p:cNvPr id="190" name="Rectangle 189">
              <a:extLst>
                <a:ext uri="{FF2B5EF4-FFF2-40B4-BE49-F238E27FC236}">
                  <a16:creationId xmlns:a16="http://schemas.microsoft.com/office/drawing/2014/main" id="{E10387C0-498A-4A26-9D91-B561A7D9BC95}"/>
                </a:ext>
              </a:extLst>
            </p:cNvPr>
            <p:cNvSpPr/>
            <p:nvPr/>
          </p:nvSpPr>
          <p:spPr>
            <a:xfrm>
              <a:off x="2538582" y="8881113"/>
              <a:ext cx="1037452" cy="50843"/>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grpSp>
      <p:sp>
        <p:nvSpPr>
          <p:cNvPr id="191" name="Text Box 28">
            <a:extLst>
              <a:ext uri="{FF2B5EF4-FFF2-40B4-BE49-F238E27FC236}">
                <a16:creationId xmlns:a16="http://schemas.microsoft.com/office/drawing/2014/main" id="{D90B732A-BA8B-452D-BB84-88C9ACCD3141}"/>
              </a:ext>
            </a:extLst>
          </p:cNvPr>
          <p:cNvSpPr txBox="1"/>
          <p:nvPr/>
        </p:nvSpPr>
        <p:spPr>
          <a:xfrm>
            <a:off x="4857812" y="7764410"/>
            <a:ext cx="2054860" cy="28130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100" dirty="0">
                <a:effectLst/>
                <a:latin typeface="Calibri" panose="020F0502020204030204" pitchFamily="34" charset="0"/>
                <a:ea typeface="Calibri" panose="020F0502020204030204" pitchFamily="34" charset="0"/>
                <a:cs typeface="Calibri" panose="020F0502020204030204" pitchFamily="34" charset="0"/>
              </a:rPr>
              <a:t>Type your practice name </a:t>
            </a:r>
            <a:endParaRPr lang="en-IE"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92" name="Text Box 29">
            <a:extLst>
              <a:ext uri="{FF2B5EF4-FFF2-40B4-BE49-F238E27FC236}">
                <a16:creationId xmlns:a16="http://schemas.microsoft.com/office/drawing/2014/main" id="{664F6CA0-E3E0-41A9-9358-941419B5EF45}"/>
              </a:ext>
            </a:extLst>
          </p:cNvPr>
          <p:cNvSpPr txBox="1"/>
          <p:nvPr/>
        </p:nvSpPr>
        <p:spPr>
          <a:xfrm>
            <a:off x="4874560" y="8146067"/>
            <a:ext cx="3050240" cy="27114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050" dirty="0">
                <a:effectLst/>
                <a:latin typeface="Calibri" panose="020F0502020204030204" pitchFamily="34" charset="0"/>
                <a:ea typeface="Calibri" panose="020F0502020204030204" pitchFamily="34" charset="0"/>
                <a:cs typeface="Calibri" panose="020F0502020204030204" pitchFamily="34" charset="0"/>
              </a:rPr>
              <a:t>Your Practice ID will be generated automatically</a:t>
            </a:r>
            <a:r>
              <a:rPr lang="en-IE" sz="900" dirty="0">
                <a:effectLst/>
                <a:latin typeface="Calibri" panose="020F0502020204030204" pitchFamily="34" charset="0"/>
                <a:ea typeface="Calibri" panose="020F0502020204030204" pitchFamily="34" charset="0"/>
                <a:cs typeface="Calibri" panose="020F0502020204030204" pitchFamily="34" charset="0"/>
              </a:rPr>
              <a:t>. </a:t>
            </a:r>
            <a:endParaRPr lang="en-IE"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93" name="Text Box 30">
            <a:extLst>
              <a:ext uri="{FF2B5EF4-FFF2-40B4-BE49-F238E27FC236}">
                <a16:creationId xmlns:a16="http://schemas.microsoft.com/office/drawing/2014/main" id="{65D7199C-1520-4E38-B9C8-2717868F299B}"/>
              </a:ext>
            </a:extLst>
          </p:cNvPr>
          <p:cNvSpPr txBox="1"/>
          <p:nvPr/>
        </p:nvSpPr>
        <p:spPr>
          <a:xfrm>
            <a:off x="4878109" y="8467548"/>
            <a:ext cx="1884045" cy="29654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100" dirty="0">
                <a:effectLst/>
                <a:latin typeface="Calibri" panose="020F0502020204030204" pitchFamily="34" charset="0"/>
                <a:ea typeface="Calibri" panose="020F0502020204030204" pitchFamily="34" charset="0"/>
                <a:cs typeface="Calibri" panose="020F0502020204030204" pitchFamily="34" charset="0"/>
              </a:rPr>
              <a:t>Type Practice valid email ID</a:t>
            </a:r>
            <a:endParaRPr lang="en-IE"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194" name="Text Box 31">
            <a:extLst>
              <a:ext uri="{FF2B5EF4-FFF2-40B4-BE49-F238E27FC236}">
                <a16:creationId xmlns:a16="http://schemas.microsoft.com/office/drawing/2014/main" id="{5A0ACDB2-4375-4740-99AC-8B5382956E30}"/>
              </a:ext>
            </a:extLst>
          </p:cNvPr>
          <p:cNvSpPr txBox="1"/>
          <p:nvPr/>
        </p:nvSpPr>
        <p:spPr>
          <a:xfrm>
            <a:off x="4899531" y="8783626"/>
            <a:ext cx="2096930" cy="28003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100" dirty="0">
                <a:effectLst/>
                <a:latin typeface="Calibri" panose="020F0502020204030204" pitchFamily="34" charset="0"/>
                <a:ea typeface="Calibri" panose="020F0502020204030204" pitchFamily="34" charset="0"/>
                <a:cs typeface="Calibri" panose="020F0502020204030204" pitchFamily="34" charset="0"/>
              </a:rPr>
              <a:t>Re-type practice valid email ID</a:t>
            </a:r>
            <a:endParaRPr lang="en-IE" sz="1600" dirty="0">
              <a:effectLst/>
              <a:latin typeface="Calibri" panose="020F0502020204030204" pitchFamily="34" charset="0"/>
              <a:ea typeface="Calibri" panose="020F0502020204030204" pitchFamily="34" charset="0"/>
              <a:cs typeface="Calibri" panose="020F0502020204030204" pitchFamily="34" charset="0"/>
            </a:endParaRPr>
          </a:p>
        </p:txBody>
      </p:sp>
      <p:cxnSp>
        <p:nvCxnSpPr>
          <p:cNvPr id="197" name="Straight Arrow Connector 196">
            <a:extLst>
              <a:ext uri="{FF2B5EF4-FFF2-40B4-BE49-F238E27FC236}">
                <a16:creationId xmlns:a16="http://schemas.microsoft.com/office/drawing/2014/main" id="{CDDB2414-BD13-4E60-9D1C-88C7D5B4093B}"/>
              </a:ext>
            </a:extLst>
          </p:cNvPr>
          <p:cNvCxnSpPr>
            <a:cxnSpLocks/>
          </p:cNvCxnSpPr>
          <p:nvPr/>
        </p:nvCxnSpPr>
        <p:spPr>
          <a:xfrm flipH="1">
            <a:off x="3423268" y="7856441"/>
            <a:ext cx="1434544" cy="638518"/>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BFB906C1-560A-4F97-8EA8-D59A51460C86}"/>
              </a:ext>
            </a:extLst>
          </p:cNvPr>
          <p:cNvCxnSpPr>
            <a:cxnSpLocks/>
          </p:cNvCxnSpPr>
          <p:nvPr/>
        </p:nvCxnSpPr>
        <p:spPr>
          <a:xfrm flipH="1">
            <a:off x="3398298" y="8291107"/>
            <a:ext cx="1476262" cy="32635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a:extLst>
              <a:ext uri="{FF2B5EF4-FFF2-40B4-BE49-F238E27FC236}">
                <a16:creationId xmlns:a16="http://schemas.microsoft.com/office/drawing/2014/main" id="{7D028CF7-570C-457F-B0D1-5CEF1465CE36}"/>
              </a:ext>
            </a:extLst>
          </p:cNvPr>
          <p:cNvCxnSpPr>
            <a:cxnSpLocks/>
          </p:cNvCxnSpPr>
          <p:nvPr/>
        </p:nvCxnSpPr>
        <p:spPr>
          <a:xfrm flipH="1">
            <a:off x="3369981" y="8577940"/>
            <a:ext cx="1508128" cy="148272"/>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09864C6F-C75D-4E6E-8473-4AEFD2CAE7F6}"/>
              </a:ext>
            </a:extLst>
          </p:cNvPr>
          <p:cNvCxnSpPr>
            <a:cxnSpLocks/>
          </p:cNvCxnSpPr>
          <p:nvPr/>
        </p:nvCxnSpPr>
        <p:spPr>
          <a:xfrm flipH="1" flipV="1">
            <a:off x="3369981" y="8839393"/>
            <a:ext cx="1533964" cy="37452"/>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6" name="Text Box 33">
            <a:extLst>
              <a:ext uri="{FF2B5EF4-FFF2-40B4-BE49-F238E27FC236}">
                <a16:creationId xmlns:a16="http://schemas.microsoft.com/office/drawing/2014/main" id="{D2B13E7B-DE62-4FB3-882D-E4F466773D56}"/>
              </a:ext>
            </a:extLst>
          </p:cNvPr>
          <p:cNvSpPr txBox="1"/>
          <p:nvPr/>
        </p:nvSpPr>
        <p:spPr>
          <a:xfrm>
            <a:off x="4693507" y="9083094"/>
            <a:ext cx="3050240" cy="283845"/>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400" b="1" u="sng"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STEP 6-</a:t>
            </a:r>
            <a:r>
              <a:rPr lang="en-IE" sz="1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Tick  “I Agree” </a:t>
            </a:r>
            <a:endParaRPr lang="en-IE"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07" name="Text Box 63">
            <a:extLst>
              <a:ext uri="{FF2B5EF4-FFF2-40B4-BE49-F238E27FC236}">
                <a16:creationId xmlns:a16="http://schemas.microsoft.com/office/drawing/2014/main" id="{401C3EAA-FD97-4502-92EC-890F0B78A9E3}"/>
              </a:ext>
            </a:extLst>
          </p:cNvPr>
          <p:cNvSpPr txBox="1"/>
          <p:nvPr/>
        </p:nvSpPr>
        <p:spPr>
          <a:xfrm>
            <a:off x="4706438" y="9479081"/>
            <a:ext cx="4543518" cy="884937"/>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400" b="1" u="sng"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STEP 7-</a:t>
            </a:r>
            <a:r>
              <a:rPr lang="en-IE" sz="14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Click “Run”</a:t>
            </a:r>
          </a:p>
          <a:p>
            <a:pPr>
              <a:lnSpc>
                <a:spcPct val="107000"/>
              </a:lnSpc>
              <a:spcAft>
                <a:spcPts val="800"/>
              </a:spcAft>
            </a:pPr>
            <a:r>
              <a:rPr lang="en-IE" sz="1000" b="1" dirty="0">
                <a:effectLst/>
                <a:latin typeface="Calibri" panose="020F0502020204030204" pitchFamily="34" charset="0"/>
                <a:ea typeface="Calibri" panose="020F0502020204030204" pitchFamily="34" charset="0"/>
                <a:cs typeface="Calibri" panose="020F0502020204030204" pitchFamily="34" charset="0"/>
              </a:rPr>
              <a:t>IPCRN will generate your practice report and send it to you on the practice email ID you submitted.</a:t>
            </a:r>
            <a:r>
              <a:rPr lang="en-IE" sz="1000" i="1" dirty="0">
                <a:latin typeface="Calibri" panose="020F0502020204030204" pitchFamily="34" charset="0"/>
                <a:ea typeface="Calibri" panose="020F0502020204030204" pitchFamily="34" charset="0"/>
                <a:cs typeface="Calibri" panose="020F0502020204030204" pitchFamily="34" charset="0"/>
              </a:rPr>
              <a:t> Generally, you will receive your report in 3 to 4 hours but sometimes it may take a day. </a:t>
            </a:r>
            <a:endParaRPr lang="en-IE" sz="1000" b="1"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000" b="1"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 </a:t>
            </a:r>
            <a:endParaRPr lang="en-IE" sz="11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13" name="Text Box 13">
            <a:extLst>
              <a:ext uri="{FF2B5EF4-FFF2-40B4-BE49-F238E27FC236}">
                <a16:creationId xmlns:a16="http://schemas.microsoft.com/office/drawing/2014/main" id="{BA161959-612A-42DB-A4F6-73D163B7528A}"/>
              </a:ext>
            </a:extLst>
          </p:cNvPr>
          <p:cNvSpPr txBox="1"/>
          <p:nvPr/>
        </p:nvSpPr>
        <p:spPr>
          <a:xfrm>
            <a:off x="297323" y="10502838"/>
            <a:ext cx="9059195" cy="2016412"/>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en-IE" sz="1400" b="1" u="sng"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STEP 8: File Download : </a:t>
            </a:r>
            <a:r>
              <a:rPr lang="en-IE" sz="1100" dirty="0">
                <a:latin typeface="Calibri" panose="020F0502020204030204" pitchFamily="34" charset="0"/>
                <a:ea typeface="Calibri" panose="020F0502020204030204" pitchFamily="34" charset="0"/>
                <a:cs typeface="Calibri" panose="020F0502020204030204" pitchFamily="34" charset="0"/>
              </a:rPr>
              <a:t>Download the three reports from your email to your computer. </a:t>
            </a:r>
          </a:p>
          <a:p>
            <a:endParaRPr lang="en-IE" sz="1100" dirty="0">
              <a:latin typeface="Calibri" panose="020F0502020204030204" pitchFamily="34" charset="0"/>
              <a:ea typeface="Calibri" panose="020F0502020204030204" pitchFamily="34" charset="0"/>
              <a:cs typeface="Calibri" panose="020F0502020204030204" pitchFamily="34" charset="0"/>
            </a:endParaRPr>
          </a:p>
          <a:p>
            <a:r>
              <a:rPr lang="en-IE" sz="1100" b="1" i="1" dirty="0">
                <a:latin typeface="Calibri" panose="020F0502020204030204" pitchFamily="34" charset="0"/>
                <a:ea typeface="Calibri" panose="020F0502020204030204" pitchFamily="34" charset="0"/>
                <a:cs typeface="Calibri" panose="020F0502020204030204" pitchFamily="34" charset="0"/>
              </a:rPr>
              <a:t>Note:  </a:t>
            </a:r>
            <a:r>
              <a:rPr lang="en-IE" sz="1100" i="1" dirty="0">
                <a:latin typeface="Calibri" panose="020F0502020204030204" pitchFamily="34" charset="0"/>
                <a:ea typeface="Calibri" panose="020F0502020204030204" pitchFamily="34" charset="0"/>
                <a:cs typeface="Calibri" panose="020F0502020204030204" pitchFamily="34" charset="0"/>
              </a:rPr>
              <a:t>If you open the files, you will see randomly generated unique practice ID. You may delete this ID if you choose. We will not be able to identify your practice based on this ID unless you or IPCRN inform us. </a:t>
            </a:r>
          </a:p>
          <a:p>
            <a:endParaRPr lang="en-IE" sz="1200" b="1" dirty="0">
              <a:solidFill>
                <a:srgbClr val="C00000"/>
              </a:solidFill>
              <a:latin typeface="Calibri" panose="020F0502020204030204" pitchFamily="34" charset="0"/>
              <a:ea typeface="Calibri" panose="020F0502020204030204" pitchFamily="34" charset="0"/>
              <a:cs typeface="Calibri" panose="020F0502020204030204" pitchFamily="34" charset="0"/>
            </a:endParaRPr>
          </a:p>
          <a:p>
            <a:r>
              <a:rPr lang="en-IE" sz="1400" b="1" u="sng" dirty="0">
                <a:solidFill>
                  <a:srgbClr val="C00000"/>
                </a:solidFill>
                <a:latin typeface="Calibri" panose="020F0502020204030204" pitchFamily="34" charset="0"/>
                <a:cs typeface="Calibri" panose="020F0502020204030204" pitchFamily="34" charset="0"/>
              </a:rPr>
              <a:t>STEP 9: Attaching and Sending Files</a:t>
            </a:r>
            <a:r>
              <a:rPr lang="en-IE" sz="1400" b="1" dirty="0">
                <a:solidFill>
                  <a:srgbClr val="C00000"/>
                </a:solidFill>
                <a:latin typeface="Calibri" panose="020F0502020204030204" pitchFamily="34" charset="0"/>
                <a:cs typeface="Calibri" panose="020F0502020204030204" pitchFamily="34" charset="0"/>
              </a:rPr>
              <a:t>: </a:t>
            </a:r>
            <a:r>
              <a:rPr lang="en-IE" sz="1100" dirty="0">
                <a:latin typeface="Calibri" panose="020F0502020204030204" pitchFamily="34" charset="0"/>
                <a:ea typeface="Calibri" panose="020F0502020204030204" pitchFamily="34" charset="0"/>
                <a:cs typeface="Calibri" panose="020F0502020204030204" pitchFamily="34" charset="0"/>
              </a:rPr>
              <a:t>Email all the three files as an attachment to </a:t>
            </a:r>
            <a:r>
              <a:rPr lang="en-IE" sz="1100" dirty="0">
                <a:solidFill>
                  <a:srgbClr val="C00000"/>
                </a:solidFill>
                <a:latin typeface="Calibri" panose="020F0502020204030204" pitchFamily="34" charset="0"/>
                <a:ea typeface="Calibri" panose="020F0502020204030204" pitchFamily="34" charset="0"/>
                <a:cs typeface="Calibri" panose="020F0502020204030204" pitchFamily="34" charset="0"/>
                <a:hlinkClick r:id="rId5"/>
              </a:rPr>
              <a:t>meera.tandan@ucd.ie</a:t>
            </a:r>
            <a:r>
              <a:rPr lang="en-IE" sz="1100" dirty="0">
                <a:solidFill>
                  <a:srgbClr val="C00000"/>
                </a:solidFill>
                <a:latin typeface="Calibri" panose="020F0502020204030204" pitchFamily="34" charset="0"/>
                <a:ea typeface="Calibri" panose="020F0502020204030204" pitchFamily="34" charset="0"/>
                <a:cs typeface="Calibri" panose="020F0502020204030204" pitchFamily="34" charset="0"/>
              </a:rPr>
              <a:t>. </a:t>
            </a:r>
            <a:r>
              <a:rPr lang="en-IE" sz="1100" dirty="0">
                <a:latin typeface="Calibri" panose="020F0502020204030204" pitchFamily="34" charset="0"/>
                <a:ea typeface="Calibri" panose="020F0502020204030204" pitchFamily="34" charset="0"/>
                <a:cs typeface="Calibri" panose="020F0502020204030204" pitchFamily="34" charset="0"/>
              </a:rPr>
              <a:t>You will get an acknowledgement email once it is received.  </a:t>
            </a:r>
          </a:p>
          <a:p>
            <a:endParaRPr lang="en-IE" sz="1100" dirty="0">
              <a:solidFill>
                <a:srgbClr val="C00000"/>
              </a:solidFill>
              <a:latin typeface="Calibri" panose="020F0502020204030204" pitchFamily="34" charset="0"/>
              <a:ea typeface="Calibri" panose="020F0502020204030204" pitchFamily="34" charset="0"/>
              <a:cs typeface="Calibri" panose="020F0502020204030204" pitchFamily="34" charset="0"/>
            </a:endParaRPr>
          </a:p>
        </p:txBody>
      </p:sp>
      <p:sp>
        <p:nvSpPr>
          <p:cNvPr id="229" name="TextBox 228">
            <a:extLst>
              <a:ext uri="{FF2B5EF4-FFF2-40B4-BE49-F238E27FC236}">
                <a16:creationId xmlns:a16="http://schemas.microsoft.com/office/drawing/2014/main" id="{743C88E7-66FA-46A9-992E-B4AD6DBD724E}"/>
              </a:ext>
            </a:extLst>
          </p:cNvPr>
          <p:cNvSpPr txBox="1"/>
          <p:nvPr/>
        </p:nvSpPr>
        <p:spPr>
          <a:xfrm>
            <a:off x="7492064" y="11871017"/>
            <a:ext cx="2237294" cy="646331"/>
          </a:xfrm>
          <a:prstGeom prst="rect">
            <a:avLst/>
          </a:prstGeom>
          <a:noFill/>
        </p:spPr>
        <p:txBody>
          <a:bodyPr wrap="square" rtlCol="0">
            <a:spAutoFit/>
          </a:bodyPr>
          <a:lstStyle/>
          <a:p>
            <a:r>
              <a:rPr lang="en-IE" sz="1600" dirty="0">
                <a:solidFill>
                  <a:srgbClr val="002060"/>
                </a:solidFill>
                <a:latin typeface="Calibri" panose="020F0502020204030204" pitchFamily="34" charset="0"/>
                <a:cs typeface="Calibri" panose="020F0502020204030204" pitchFamily="34" charset="0"/>
              </a:rPr>
              <a:t>You are all done!</a:t>
            </a:r>
          </a:p>
          <a:p>
            <a:r>
              <a:rPr lang="en-IE" sz="1600" dirty="0">
                <a:solidFill>
                  <a:srgbClr val="002060"/>
                </a:solidFill>
                <a:latin typeface="Calibri" panose="020F0502020204030204" pitchFamily="34" charset="0"/>
                <a:cs typeface="Calibri" panose="020F0502020204030204" pitchFamily="34" charset="0"/>
              </a:rPr>
              <a:t>Thank you!! </a:t>
            </a:r>
            <a:r>
              <a:rPr lang="en-IE" sz="2000" dirty="0">
                <a:solidFill>
                  <a:srgbClr val="002060"/>
                </a:solidFill>
                <a:latin typeface="Calibri" panose="020F0502020204030204" pitchFamily="34" charset="0"/>
                <a:cs typeface="Calibri" panose="020F0502020204030204" pitchFamily="34" charset="0"/>
              </a:rPr>
              <a:t>👍</a:t>
            </a:r>
            <a:endParaRPr lang="en-IE" sz="1600" dirty="0">
              <a:solidFill>
                <a:srgbClr val="002060"/>
              </a:solidFill>
              <a:latin typeface="Calibri" panose="020F0502020204030204" pitchFamily="34" charset="0"/>
              <a:cs typeface="Calibri" panose="020F0502020204030204" pitchFamily="34" charset="0"/>
            </a:endParaRPr>
          </a:p>
        </p:txBody>
      </p:sp>
      <p:pic>
        <p:nvPicPr>
          <p:cNvPr id="241" name="Picture 240">
            <a:extLst>
              <a:ext uri="{FF2B5EF4-FFF2-40B4-BE49-F238E27FC236}">
                <a16:creationId xmlns:a16="http://schemas.microsoft.com/office/drawing/2014/main" id="{0244CD9E-1740-4872-98D4-21FD54A6A022}"/>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059531" y="9666702"/>
            <a:ext cx="306070" cy="238125"/>
          </a:xfrm>
          <a:prstGeom prst="rect">
            <a:avLst/>
          </a:prstGeom>
          <a:noFill/>
          <a:ln>
            <a:noFill/>
          </a:ln>
        </p:spPr>
      </p:pic>
      <p:cxnSp>
        <p:nvCxnSpPr>
          <p:cNvPr id="242" name="Straight Arrow Connector 241">
            <a:extLst>
              <a:ext uri="{FF2B5EF4-FFF2-40B4-BE49-F238E27FC236}">
                <a16:creationId xmlns:a16="http://schemas.microsoft.com/office/drawing/2014/main" id="{0A64D918-7BF5-405D-9B27-0860FA3E9CFA}"/>
              </a:ext>
            </a:extLst>
          </p:cNvPr>
          <p:cNvCxnSpPr>
            <a:stCxn id="206" idx="1"/>
            <a:endCxn id="241" idx="0"/>
          </p:cNvCxnSpPr>
          <p:nvPr/>
        </p:nvCxnSpPr>
        <p:spPr>
          <a:xfrm flipH="1">
            <a:off x="2212566" y="9225017"/>
            <a:ext cx="2480941" cy="44168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7" name="Oval 246">
            <a:extLst>
              <a:ext uri="{FF2B5EF4-FFF2-40B4-BE49-F238E27FC236}">
                <a16:creationId xmlns:a16="http://schemas.microsoft.com/office/drawing/2014/main" id="{5DEDED7F-12D2-4D3F-98D3-09F9F82AADD6}"/>
              </a:ext>
            </a:extLst>
          </p:cNvPr>
          <p:cNvSpPr/>
          <p:nvPr/>
        </p:nvSpPr>
        <p:spPr>
          <a:xfrm>
            <a:off x="2832802" y="9642445"/>
            <a:ext cx="436245" cy="1933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cxnSp>
        <p:nvCxnSpPr>
          <p:cNvPr id="248" name="Straight Arrow Connector 247">
            <a:extLst>
              <a:ext uri="{FF2B5EF4-FFF2-40B4-BE49-F238E27FC236}">
                <a16:creationId xmlns:a16="http://schemas.microsoft.com/office/drawing/2014/main" id="{422FE674-4BD2-4732-85F7-2D627A560733}"/>
              </a:ext>
            </a:extLst>
          </p:cNvPr>
          <p:cNvCxnSpPr>
            <a:cxnSpLocks/>
            <a:stCxn id="207" idx="1"/>
            <a:endCxn id="247" idx="6"/>
          </p:cNvCxnSpPr>
          <p:nvPr/>
        </p:nvCxnSpPr>
        <p:spPr>
          <a:xfrm flipH="1" flipV="1">
            <a:off x="3269047" y="9739135"/>
            <a:ext cx="1437391" cy="182415"/>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Text Box 2">
            <a:extLst>
              <a:ext uri="{FF2B5EF4-FFF2-40B4-BE49-F238E27FC236}">
                <a16:creationId xmlns:a16="http://schemas.microsoft.com/office/drawing/2014/main" id="{E943277F-B5BA-45CF-9C4A-E39B4572FCE4}"/>
              </a:ext>
            </a:extLst>
          </p:cNvPr>
          <p:cNvSpPr txBox="1"/>
          <p:nvPr/>
        </p:nvSpPr>
        <p:spPr>
          <a:xfrm>
            <a:off x="351244" y="604469"/>
            <a:ext cx="2873693" cy="290831"/>
          </a:xfrm>
          <a:prstGeom prst="rect">
            <a:avLst/>
          </a:prstGeom>
          <a:solidFill>
            <a:schemeClr val="bg1">
              <a:lumMod val="95000"/>
            </a:schemeClr>
          </a:solidFill>
          <a:ln w="6350">
            <a:solidFill>
              <a:srgbClr val="C00000"/>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IE" sz="1400" b="1" u="sng" dirty="0">
                <a:solidFill>
                  <a:srgbClr val="C00000"/>
                </a:solidFill>
                <a:latin typeface="Calibri" panose="020F0502020204030204" pitchFamily="34" charset="0"/>
                <a:ea typeface="Calibri" panose="020F0502020204030204" pitchFamily="34" charset="0"/>
                <a:cs typeface="Calibri" panose="020F0502020204030204" pitchFamily="34" charset="0"/>
              </a:rPr>
              <a:t>STEP 1</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Log in </a:t>
            </a:r>
            <a:r>
              <a:rPr lang="en-IE" sz="1400" b="1" i="1" dirty="0">
                <a:solidFill>
                  <a:srgbClr val="C00000"/>
                </a:solidFill>
                <a:latin typeface="Calibri" panose="020F0502020204030204" pitchFamily="34" charset="0"/>
                <a:ea typeface="Calibri" panose="020F0502020204030204" pitchFamily="34" charset="0"/>
                <a:cs typeface="Calibri" panose="020F0502020204030204" pitchFamily="34" charset="0"/>
              </a:rPr>
              <a:t>Socrates</a:t>
            </a: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IE" sz="1400" dirty="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IE" sz="1400" b="1" dirty="0">
                <a:solidFill>
                  <a:srgbClr val="C00000"/>
                </a:solidFill>
                <a:latin typeface="Calibri" panose="020F0502020204030204" pitchFamily="34" charset="0"/>
                <a:ea typeface="Calibri" panose="020F0502020204030204" pitchFamily="34" charset="0"/>
                <a:cs typeface="Calibri" panose="020F0502020204030204" pitchFamily="34" charset="0"/>
              </a:rPr>
              <a:t> </a:t>
            </a:r>
            <a:endParaRPr lang="en-IE" sz="1400" dirty="0">
              <a:latin typeface="Calibri" panose="020F0502020204030204" pitchFamily="34" charset="0"/>
              <a:ea typeface="Calibri" panose="020F0502020204030204" pitchFamily="34" charset="0"/>
              <a:cs typeface="Calibri" panose="020F0502020204030204" pitchFamily="34" charset="0"/>
            </a:endParaRPr>
          </a:p>
        </p:txBody>
      </p:sp>
      <p:sp>
        <p:nvSpPr>
          <p:cNvPr id="132" name="Arrow: Down 131">
            <a:extLst>
              <a:ext uri="{FF2B5EF4-FFF2-40B4-BE49-F238E27FC236}">
                <a16:creationId xmlns:a16="http://schemas.microsoft.com/office/drawing/2014/main" id="{13451247-B841-44EB-87AF-F8EFE50A3D9D}"/>
              </a:ext>
            </a:extLst>
          </p:cNvPr>
          <p:cNvSpPr/>
          <p:nvPr/>
        </p:nvSpPr>
        <p:spPr>
          <a:xfrm flipH="1">
            <a:off x="3561180" y="7305032"/>
            <a:ext cx="229445" cy="2304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IE">
              <a:latin typeface="Calibri" panose="020F0502020204030204" pitchFamily="34" charset="0"/>
              <a:cs typeface="Calibri" panose="020F0502020204030204" pitchFamily="34" charset="0"/>
            </a:endParaRPr>
          </a:p>
        </p:txBody>
      </p:sp>
      <p:cxnSp>
        <p:nvCxnSpPr>
          <p:cNvPr id="3" name="Straight Arrow Connector 2">
            <a:extLst>
              <a:ext uri="{FF2B5EF4-FFF2-40B4-BE49-F238E27FC236}">
                <a16:creationId xmlns:a16="http://schemas.microsoft.com/office/drawing/2014/main" id="{CE51451F-3B7F-4B2E-AE8E-D8F92CC703F2}"/>
              </a:ext>
            </a:extLst>
          </p:cNvPr>
          <p:cNvCxnSpPr>
            <a:stCxn id="14" idx="0"/>
          </p:cNvCxnSpPr>
          <p:nvPr/>
        </p:nvCxnSpPr>
        <p:spPr>
          <a:xfrm flipH="1" flipV="1">
            <a:off x="3050925" y="1990685"/>
            <a:ext cx="3420114" cy="138657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DBD7BDA-FED9-48D1-A371-54D32BD5D8A1}"/>
              </a:ext>
            </a:extLst>
          </p:cNvPr>
          <p:cNvSpPr txBox="1"/>
          <p:nvPr/>
        </p:nvSpPr>
        <p:spPr>
          <a:xfrm>
            <a:off x="7772909" y="7801628"/>
            <a:ext cx="1306629" cy="1107996"/>
          </a:xfrm>
          <a:prstGeom prst="rect">
            <a:avLst/>
          </a:prstGeom>
          <a:noFill/>
        </p:spPr>
        <p:txBody>
          <a:bodyPr wrap="square" rtlCol="0">
            <a:spAutoFit/>
          </a:bodyPr>
          <a:lstStyle/>
          <a:p>
            <a:r>
              <a:rPr lang="en-IE" sz="1100" b="1" i="1" dirty="0">
                <a:latin typeface="Calibri" panose="020F0502020204030204" pitchFamily="34" charset="0"/>
                <a:cs typeface="Calibri" panose="020F0502020204030204" pitchFamily="34" charset="0"/>
              </a:rPr>
              <a:t>Note: </a:t>
            </a:r>
            <a:r>
              <a:rPr lang="en-IE" sz="1100" i="1" dirty="0">
                <a:latin typeface="Calibri" panose="020F0502020204030204" pitchFamily="34" charset="0"/>
                <a:cs typeface="Calibri" panose="020F0502020204030204" pitchFamily="34" charset="0"/>
              </a:rPr>
              <a:t>Please ensure that you use a valid email address. Otherwise you will not receive the reports. </a:t>
            </a:r>
          </a:p>
        </p:txBody>
      </p:sp>
    </p:spTree>
    <p:extLst>
      <p:ext uri="{BB962C8B-B14F-4D97-AF65-F5344CB8AC3E}">
        <p14:creationId xmlns:p14="http://schemas.microsoft.com/office/powerpoint/2010/main" val="23028163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2574</TotalTime>
  <Words>350</Words>
  <Application>Microsoft Office PowerPoint</Application>
  <PresentationFormat>A3 Paper (297x420 mm)</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Meera Tandan</dc:creator>
  <cp:lastModifiedBy>Meera Tandan</cp:lastModifiedBy>
  <cp:revision>31</cp:revision>
  <dcterms:created xsi:type="dcterms:W3CDTF">2021-11-01T09:48:37Z</dcterms:created>
  <dcterms:modified xsi:type="dcterms:W3CDTF">2022-01-27T10:48:53Z</dcterms:modified>
</cp:coreProperties>
</file>